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Lst>
  <p:sldSz cx="9144000" cy="5143500" type="screen16x9"/>
  <p:notesSz cx="6858000" cy="9144000"/>
  <p:embeddedFontLst>
    <p:embeddedFont>
      <p:font typeface="Comic Sans MS" panose="030F0902030302020204" pitchFamily="66" charset="0"/>
      <p:regular r:id="rId87"/>
    </p:embeddedFont>
    <p:embeddedFont>
      <p:font typeface="Lora" pitchFamily="2" charset="77"/>
      <p:regular r:id="rId88"/>
      <p:bold r:id="rId89"/>
      <p:italic r:id="rId90"/>
      <p:boldItalic r:id="rId91"/>
    </p:embeddedFont>
    <p:embeddedFont>
      <p:font typeface="Merriweather" pitchFamily="2" charset="77"/>
      <p:regular r:id="rId92"/>
      <p:bold r:id="rId93"/>
      <p:italic r:id="rId94"/>
      <p:boldItalic r:id="rId95"/>
    </p:embeddedFont>
    <p:embeddedFont>
      <p:font typeface="Roboto" panose="02000000000000000000" pitchFamily="2" charset="0"/>
      <p:regular r:id="rId96"/>
      <p:bold r:id="rId97"/>
      <p:italic r:id="rId98"/>
      <p:boldItalic r:id="rId99"/>
    </p:embeddedFont>
    <p:embeddedFont>
      <p:font typeface="Roboto Mono" pitchFamily="2" charset="0"/>
      <p:regular r:id="rId100"/>
      <p:bold r:id="rId101"/>
      <p:italic r:id="rId102"/>
      <p:boldItalic r:id="rId103"/>
    </p:embeddedFont>
    <p:embeddedFont>
      <p:font typeface="Verdana" panose="020B0604030504040204" pitchFamily="3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60" d="100"/>
          <a:sy n="160" d="100"/>
        </p:scale>
        <p:origin x="2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font" Target="fonts/font2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2.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bf3e956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bf3e956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bda665437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bda66543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bda665437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bda66543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bda66543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bda66543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bda66543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bda66543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bda665437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bda665437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a09c54d4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a09c54d4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a09c54d4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a09c54d4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a09c54d4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a09c54d4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bda665437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bda66543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a09c54d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a09c54d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a09c54d4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a09c54d4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a09c54d4b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a09c54d4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a09c54d4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a09c54d4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a1ca6b1c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a1ca6b1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a1ca6b1c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a1ca6b1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a1ca6b1c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a1ca6b1c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a1ca6b1c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a1ca6b1c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d2403923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d2403923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d26a2b4c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d26a2b4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d26a2b4c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d26a2b4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bda66543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bda66543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d26a2b4c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d26a2b4c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75000"/>
              </a:lnSpc>
              <a:spcBef>
                <a:spcPts val="1500"/>
              </a:spcBef>
              <a:spcAft>
                <a:spcPts val="0"/>
              </a:spcAft>
              <a:buSzPts val="1200"/>
              <a:buFont typeface="Roboto"/>
              <a:buChar char="●"/>
            </a:pPr>
            <a:r>
              <a:rPr lang="en" sz="1050" b="1">
                <a:solidFill>
                  <a:srgbClr val="303030"/>
                </a:solidFill>
                <a:highlight>
                  <a:srgbClr val="F7F7F7"/>
                </a:highlight>
                <a:latin typeface="Roboto Mono"/>
                <a:ea typeface="Roboto Mono"/>
                <a:cs typeface="Roboto Mono"/>
                <a:sym typeface="Roboto Mono"/>
              </a:rPr>
              <a:t>default</a:t>
            </a:r>
            <a:r>
              <a:rPr lang="en" sz="1200">
                <a:highlight>
                  <a:srgbClr val="FFFFFF"/>
                </a:highlight>
                <a:latin typeface="Roboto"/>
                <a:ea typeface="Roboto"/>
                <a:cs typeface="Roboto"/>
                <a:sym typeface="Roboto"/>
              </a:rPr>
              <a:t> The default namespace for objects with no other namespace</a:t>
            </a:r>
            <a:endParaRPr sz="1200">
              <a:highlight>
                <a:srgbClr val="FFFFFF"/>
              </a:highlight>
              <a:latin typeface="Roboto"/>
              <a:ea typeface="Roboto"/>
              <a:cs typeface="Roboto"/>
              <a:sym typeface="Roboto"/>
            </a:endParaRPr>
          </a:p>
          <a:p>
            <a:pPr marL="457200" lvl="0" indent="-304800" algn="l" rtl="0">
              <a:lnSpc>
                <a:spcPct val="175000"/>
              </a:lnSpc>
              <a:spcBef>
                <a:spcPts val="0"/>
              </a:spcBef>
              <a:spcAft>
                <a:spcPts val="0"/>
              </a:spcAft>
              <a:buSzPts val="1200"/>
              <a:buFont typeface="Roboto"/>
              <a:buChar char="●"/>
            </a:pPr>
            <a:r>
              <a:rPr lang="en" sz="1050" b="1">
                <a:solidFill>
                  <a:srgbClr val="303030"/>
                </a:solidFill>
                <a:highlight>
                  <a:srgbClr val="F7F7F7"/>
                </a:highlight>
                <a:latin typeface="Roboto Mono"/>
                <a:ea typeface="Roboto Mono"/>
                <a:cs typeface="Roboto Mono"/>
                <a:sym typeface="Roboto Mono"/>
              </a:rPr>
              <a:t>kube-system</a:t>
            </a:r>
            <a:r>
              <a:rPr lang="en" sz="1200">
                <a:highlight>
                  <a:srgbClr val="FFFFFF"/>
                </a:highlight>
                <a:latin typeface="Roboto"/>
                <a:ea typeface="Roboto"/>
                <a:cs typeface="Roboto"/>
                <a:sym typeface="Roboto"/>
              </a:rPr>
              <a:t> The namespace for objects created by the Kubernetes system</a:t>
            </a:r>
            <a:endParaRPr sz="1200">
              <a:highlight>
                <a:srgbClr val="FFFFFF"/>
              </a:highlight>
              <a:latin typeface="Roboto"/>
              <a:ea typeface="Roboto"/>
              <a:cs typeface="Roboto"/>
              <a:sym typeface="Roboto"/>
            </a:endParaRPr>
          </a:p>
          <a:p>
            <a:pPr marL="457200" lvl="0" indent="-304800" algn="l" rtl="0">
              <a:lnSpc>
                <a:spcPct val="175000"/>
              </a:lnSpc>
              <a:spcBef>
                <a:spcPts val="0"/>
              </a:spcBef>
              <a:spcAft>
                <a:spcPts val="0"/>
              </a:spcAft>
              <a:buSzPts val="1200"/>
              <a:buFont typeface="Roboto"/>
              <a:buChar char="●"/>
            </a:pPr>
            <a:r>
              <a:rPr lang="en" sz="1050" b="1">
                <a:solidFill>
                  <a:srgbClr val="303030"/>
                </a:solidFill>
                <a:highlight>
                  <a:srgbClr val="F7F7F7"/>
                </a:highlight>
                <a:latin typeface="Roboto Mono"/>
                <a:ea typeface="Roboto Mono"/>
                <a:cs typeface="Roboto Mono"/>
                <a:sym typeface="Roboto Mono"/>
              </a:rPr>
              <a:t>kube-public</a:t>
            </a:r>
            <a:r>
              <a:rPr lang="en" sz="1200">
                <a:highlight>
                  <a:srgbClr val="FFFFFF"/>
                </a:highlight>
                <a:latin typeface="Roboto"/>
                <a:ea typeface="Roboto"/>
                <a:cs typeface="Roboto"/>
                <a:sym typeface="Roboto"/>
              </a:rPr>
              <a:t> The namespace is created automatically and readable by all users (including those not authenticated). This namespace is mostly reserved for cluster usage, in case that some resources should be visible and readable publicly throughout the whole cluster. The public aspect of this namespace is only a convention, not a requirement.</a:t>
            </a:r>
            <a:endParaRPr sz="1200">
              <a:highlight>
                <a:srgbClr val="FFFFFF"/>
              </a:highlight>
              <a:latin typeface="Roboto"/>
              <a:ea typeface="Roboto"/>
              <a:cs typeface="Roboto"/>
              <a:sym typeface="Roboto"/>
            </a:endParaRPr>
          </a:p>
          <a:p>
            <a:pPr marL="457200" lvl="0" indent="-295275" algn="l" rtl="0">
              <a:lnSpc>
                <a:spcPct val="175000"/>
              </a:lnSpc>
              <a:spcBef>
                <a:spcPts val="0"/>
              </a:spcBef>
              <a:spcAft>
                <a:spcPts val="0"/>
              </a:spcAft>
              <a:buSzPts val="1050"/>
              <a:buFont typeface="Roboto"/>
              <a:buChar char="●"/>
            </a:pPr>
            <a:endParaRPr sz="1200">
              <a:highlight>
                <a:srgbClr val="FFFFFF"/>
              </a:highlight>
              <a:latin typeface="Roboto"/>
              <a:ea typeface="Roboto"/>
              <a:cs typeface="Roboto"/>
              <a:sym typeface="Roboto"/>
            </a:endParaRPr>
          </a:p>
          <a:p>
            <a:pPr marL="0" lvl="0" indent="0" algn="l" rtl="0">
              <a:spcBef>
                <a:spcPts val="80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d26a2b4c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d26a2b4c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d26a2b4c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d26a2b4c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d26a2b4c4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d26a2b4c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3187844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3187844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d2edf773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d2edf773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a3187844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a318784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48f518afb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48f518af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a318784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a318784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d2edf773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d2edf773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bda66543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bda66543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d335a45f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d335a4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d335a45f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d335a45f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d335a45f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d335a45f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d36d259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d36d259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d36d259e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d36d259e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d335a45f2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d335a45f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d36d259e3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d36d259e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d36d259e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d36d259e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d36d259e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d36d259e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d335a45f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d335a45f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bda665437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bda66543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d36d259e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d36d259e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d36d259e3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d36d259e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d36d259e3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d36d259e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d36d259e3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d36d259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d481d51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d481d51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d481d511c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d481d511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d481d511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d481d51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d481d511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d481d511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d481d511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d481d511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d481d511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3d481d511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bda665437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bda66543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ce30f75c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ce30f75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ce30f75c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ce30f75c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ce30f75c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ce30f75c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ce30f75c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ce30f75c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ce30f75c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ce30f75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d65bc41b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d65bc41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ce7aa5a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ce7aa5a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ce7aa5a3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ce7aa5a3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d65bc41b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3d65bc41b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d65bc41b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d65bc41b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bda665437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bda66543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d57dc4b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d57dc4b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d57dc4bd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3d57dc4bd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43b257041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43b25704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40b3cdc7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40b3cdc7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43b2570417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43b257041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43b2570417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43b257041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43b2570417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43b257041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43b2570417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43b257041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448f518af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448f518a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448f518af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448f518af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bda665437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bda66543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448f518afb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448f518af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449c6e4c8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449c6e4c8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49c6e4c88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49c6e4c88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449c6e4c88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449c6e4c88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449c6e4c88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449c6e4c88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bda665437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bda66543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kubernetes.io/docs/concepts/workloads/controllers/deployment/"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hyperlink" Target="https://kubernetes.io/docs/reference/generated/kubernetes-api/v1.11/#probe-v1-core"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hyperlink" Target="https://kubernetes.io/docs/tasks/configure-pod-container/configure-liveness-readiness-probes/#define-readiness-prob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kubernetes-master/ui"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hyperlink" Target="https://raw.githubusercontent.com/kubernetes/dashboard/master/src/deploy/recommended/kubernetes-dashboard.yaml"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cloud.google.com/compute/docs/disks"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kubernetes.io/docs/concepts/storage/persistent-volumes/"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s://www.kernel.org/doc/Documentation/filesystems/tmpfs.txt"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2486800" y="176525"/>
            <a:ext cx="3810000" cy="3810000"/>
          </a:xfrm>
          <a:prstGeom prst="rect">
            <a:avLst/>
          </a:prstGeom>
          <a:noFill/>
          <a:ln>
            <a:noFill/>
          </a:ln>
        </p:spPr>
      </p:pic>
      <p:sp>
        <p:nvSpPr>
          <p:cNvPr id="68" name="Google Shape;68;p13"/>
          <p:cNvSpPr txBox="1"/>
          <p:nvPr/>
        </p:nvSpPr>
        <p:spPr>
          <a:xfrm>
            <a:off x="2894675" y="3986525"/>
            <a:ext cx="4482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chemeClr val="lt1"/>
                </a:solidFill>
                <a:latin typeface="Comic Sans MS"/>
                <a:ea typeface="Comic Sans MS"/>
                <a:cs typeface="Comic Sans MS"/>
                <a:sym typeface="Comic Sans MS"/>
              </a:rPr>
              <a:t>Kubernetes</a:t>
            </a:r>
            <a:endParaRPr sz="4800">
              <a:solidFill>
                <a:schemeClr val="lt1"/>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Container</a:t>
            </a:r>
            <a:endParaRPr/>
          </a:p>
        </p:txBody>
      </p:sp>
      <p:sp>
        <p:nvSpPr>
          <p:cNvPr id="131" name="Google Shape;131;p23"/>
          <p:cNvSpPr txBox="1">
            <a:spLocks noGrp="1"/>
          </p:cNvSpPr>
          <p:nvPr>
            <p:ph type="body" idx="1"/>
          </p:nvPr>
        </p:nvSpPr>
        <p:spPr>
          <a:xfrm>
            <a:off x="471900" y="1919075"/>
            <a:ext cx="33723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Package of software and requirements</a:t>
            </a:r>
            <a:endParaRPr/>
          </a:p>
          <a:p>
            <a:pPr marL="457200" lvl="0" indent="-342900" algn="l" rtl="0">
              <a:spcBef>
                <a:spcPts val="0"/>
              </a:spcBef>
              <a:spcAft>
                <a:spcPts val="0"/>
              </a:spcAft>
              <a:buSzPts val="1800"/>
              <a:buChar char="●"/>
            </a:pPr>
            <a:r>
              <a:rPr lang="en"/>
              <a:t>Isolation of applications</a:t>
            </a:r>
            <a:endParaRPr/>
          </a:p>
          <a:p>
            <a:pPr marL="457200" lvl="0" indent="-342900" algn="l" rtl="0">
              <a:spcBef>
                <a:spcPts val="0"/>
              </a:spcBef>
              <a:spcAft>
                <a:spcPts val="0"/>
              </a:spcAft>
              <a:buSzPts val="1800"/>
              <a:buChar char="●"/>
            </a:pPr>
            <a:r>
              <a:rPr lang="en"/>
              <a:t>Share the same of kernel</a:t>
            </a:r>
            <a:endParaRPr/>
          </a:p>
          <a:p>
            <a:pPr marL="457200" lvl="0" indent="-342900" algn="l" rtl="0">
              <a:spcBef>
                <a:spcPts val="0"/>
              </a:spcBef>
              <a:spcAft>
                <a:spcPts val="0"/>
              </a:spcAft>
              <a:buSzPts val="1800"/>
              <a:buChar char="●"/>
            </a:pPr>
            <a:r>
              <a:rPr lang="en"/>
              <a:t>Can run on the top of many kinds of OS</a:t>
            </a:r>
            <a:endParaRPr/>
          </a:p>
        </p:txBody>
      </p:sp>
      <p:pic>
        <p:nvPicPr>
          <p:cNvPr id="132" name="Google Shape;132;p23"/>
          <p:cNvPicPr preferRelativeResize="0"/>
          <p:nvPr/>
        </p:nvPicPr>
        <p:blipFill>
          <a:blip r:embed="rId3">
            <a:alphaModFix/>
          </a:blip>
          <a:stretch>
            <a:fillRect/>
          </a:stretch>
        </p:blipFill>
        <p:spPr>
          <a:xfrm>
            <a:off x="4732975" y="1675950"/>
            <a:ext cx="4115159" cy="333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Difference between Container and VM</a:t>
            </a:r>
            <a:endParaRPr/>
          </a:p>
        </p:txBody>
      </p:sp>
      <p:sp>
        <p:nvSpPr>
          <p:cNvPr id="138" name="Google Shape;138;p24"/>
          <p:cNvSpPr txBox="1">
            <a:spLocks noGrp="1"/>
          </p:cNvSpPr>
          <p:nvPr>
            <p:ph type="body" idx="1"/>
          </p:nvPr>
        </p:nvSpPr>
        <p:spPr>
          <a:xfrm>
            <a:off x="550425" y="4060000"/>
            <a:ext cx="8222100" cy="691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Container: Isolation of application</a:t>
            </a:r>
            <a:endParaRPr/>
          </a:p>
          <a:p>
            <a:pPr marL="457200" lvl="0" indent="-342900" algn="l" rtl="0">
              <a:spcBef>
                <a:spcPts val="0"/>
              </a:spcBef>
              <a:spcAft>
                <a:spcPts val="0"/>
              </a:spcAft>
              <a:buSzPts val="1800"/>
              <a:buChar char="●"/>
            </a:pPr>
            <a:r>
              <a:rPr lang="en"/>
              <a:t>Virtual Machine: Isolation of physical resources.</a:t>
            </a:r>
            <a:endParaRPr/>
          </a:p>
        </p:txBody>
      </p:sp>
      <p:pic>
        <p:nvPicPr>
          <p:cNvPr id="139" name="Google Shape;139;p24"/>
          <p:cNvPicPr preferRelativeResize="0"/>
          <p:nvPr/>
        </p:nvPicPr>
        <p:blipFill>
          <a:blip r:embed="rId3">
            <a:alphaModFix/>
          </a:blip>
          <a:stretch>
            <a:fillRect/>
          </a:stretch>
        </p:blipFill>
        <p:spPr>
          <a:xfrm>
            <a:off x="1780851" y="1723875"/>
            <a:ext cx="5761251" cy="2336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Container + VM</a:t>
            </a:r>
            <a:endParaRPr/>
          </a:p>
        </p:txBody>
      </p:sp>
      <p:pic>
        <p:nvPicPr>
          <p:cNvPr id="145" name="Google Shape;145;p25"/>
          <p:cNvPicPr preferRelativeResize="0"/>
          <p:nvPr/>
        </p:nvPicPr>
        <p:blipFill>
          <a:blip r:embed="rId3">
            <a:alphaModFix/>
          </a:blip>
          <a:stretch>
            <a:fillRect/>
          </a:stretch>
        </p:blipFill>
        <p:spPr>
          <a:xfrm>
            <a:off x="2301400" y="1727325"/>
            <a:ext cx="4042884" cy="3332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Container Orchestration</a:t>
            </a:r>
            <a:endParaRPr/>
          </a:p>
        </p:txBody>
      </p:sp>
      <p:sp>
        <p:nvSpPr>
          <p:cNvPr id="158" name="Google Shape;158;p27"/>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Container Orchestration</a:t>
            </a:r>
            <a:endParaRPr/>
          </a:p>
        </p:txBody>
      </p:sp>
      <p:pic>
        <p:nvPicPr>
          <p:cNvPr id="164" name="Google Shape;164;p28"/>
          <p:cNvPicPr preferRelativeResize="0"/>
          <p:nvPr/>
        </p:nvPicPr>
        <p:blipFill>
          <a:blip r:embed="rId3">
            <a:alphaModFix/>
          </a:blip>
          <a:stretch>
            <a:fillRect/>
          </a:stretch>
        </p:blipFill>
        <p:spPr>
          <a:xfrm>
            <a:off x="2333825" y="1760975"/>
            <a:ext cx="4748026" cy="33322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Container Orchestration</a:t>
            </a:r>
            <a:endParaRPr/>
          </a:p>
        </p:txBody>
      </p:sp>
      <p:pic>
        <p:nvPicPr>
          <p:cNvPr id="170" name="Google Shape;170;p29"/>
          <p:cNvPicPr preferRelativeResize="0"/>
          <p:nvPr/>
        </p:nvPicPr>
        <p:blipFill>
          <a:blip r:embed="rId3">
            <a:alphaModFix/>
          </a:blip>
          <a:stretch>
            <a:fillRect/>
          </a:stretch>
        </p:blipFill>
        <p:spPr>
          <a:xfrm>
            <a:off x="1859625" y="1753700"/>
            <a:ext cx="4660311" cy="333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Orchestration Layer</a:t>
            </a:r>
            <a:endParaRPr/>
          </a:p>
        </p:txBody>
      </p:sp>
      <p:pic>
        <p:nvPicPr>
          <p:cNvPr id="176" name="Google Shape;176;p30"/>
          <p:cNvPicPr preferRelativeResize="0"/>
          <p:nvPr/>
        </p:nvPicPr>
        <p:blipFill>
          <a:blip r:embed="rId3">
            <a:alphaModFix/>
          </a:blip>
          <a:stretch>
            <a:fillRect/>
          </a:stretch>
        </p:blipFill>
        <p:spPr>
          <a:xfrm>
            <a:off x="2435975" y="1724475"/>
            <a:ext cx="4628707" cy="3332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Solutions</a:t>
            </a:r>
            <a:endParaRPr/>
          </a:p>
        </p:txBody>
      </p:sp>
      <p:sp>
        <p:nvSpPr>
          <p:cNvPr id="182" name="Google Shape;182;p3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Docker Swarm</a:t>
            </a:r>
            <a:endParaRPr dirty="0"/>
          </a:p>
          <a:p>
            <a:pPr marL="457200" lvl="0" indent="-342900" algn="l" rtl="0">
              <a:spcBef>
                <a:spcPts val="0"/>
              </a:spcBef>
              <a:spcAft>
                <a:spcPts val="0"/>
              </a:spcAft>
              <a:buSzPts val="1800"/>
              <a:buChar char="●"/>
            </a:pPr>
            <a:r>
              <a:rPr lang="en" dirty="0"/>
              <a:t>Kubernetes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FFFFFF"/>
                </a:solidFill>
              </a:rPr>
              <a:t>Kubernetes Introduction</a:t>
            </a:r>
            <a:endParaRPr/>
          </a:p>
        </p:txBody>
      </p:sp>
      <p:sp>
        <p:nvSpPr>
          <p:cNvPr id="188" name="Google Shape;188;p3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Kubernetes</a:t>
            </a:r>
            <a:endParaRPr/>
          </a:p>
        </p:txBody>
      </p:sp>
      <p:sp>
        <p:nvSpPr>
          <p:cNvPr id="194" name="Google Shape;194;p3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Born from a Google internal Project in mid 2014 (Borg)</a:t>
            </a:r>
            <a:endParaRPr/>
          </a:p>
          <a:p>
            <a:pPr marL="457200" lvl="0" indent="-342900" algn="l" rtl="0">
              <a:spcBef>
                <a:spcPts val="0"/>
              </a:spcBef>
              <a:spcAft>
                <a:spcPts val="0"/>
              </a:spcAft>
              <a:buSzPts val="1800"/>
              <a:buChar char="●"/>
            </a:pPr>
            <a:r>
              <a:rPr lang="en"/>
              <a:t>Released 1.0 in July 2015</a:t>
            </a:r>
            <a:endParaRPr/>
          </a:p>
          <a:p>
            <a:pPr marL="457200" lvl="0" indent="-342900" algn="l" rtl="0">
              <a:spcBef>
                <a:spcPts val="0"/>
              </a:spcBef>
              <a:spcAft>
                <a:spcPts val="0"/>
              </a:spcAft>
              <a:buSzPts val="1800"/>
              <a:buChar char="●"/>
            </a:pPr>
            <a:r>
              <a:rPr lang="en"/>
              <a:t>v1.12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Container Technology</a:t>
            </a:r>
            <a:endParaRPr/>
          </a:p>
        </p:txBody>
      </p:sp>
      <p:sp>
        <p:nvSpPr>
          <p:cNvPr id="80" name="Google Shape;80;p15"/>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 Architecture</a:t>
            </a:r>
            <a:endParaRPr/>
          </a:p>
        </p:txBody>
      </p:sp>
      <p:pic>
        <p:nvPicPr>
          <p:cNvPr id="200" name="Google Shape;200;p34"/>
          <p:cNvPicPr preferRelativeResize="0"/>
          <p:nvPr/>
        </p:nvPicPr>
        <p:blipFill>
          <a:blip r:embed="rId3">
            <a:alphaModFix/>
          </a:blip>
          <a:stretch>
            <a:fillRect/>
          </a:stretch>
        </p:blipFill>
        <p:spPr>
          <a:xfrm>
            <a:off x="0" y="-59625"/>
            <a:ext cx="9245176" cy="5046000"/>
          </a:xfrm>
          <a:prstGeom prst="rect">
            <a:avLst/>
          </a:prstGeom>
          <a:noFill/>
          <a:ln>
            <a:noFill/>
          </a:ln>
        </p:spPr>
      </p:pic>
      <p:sp>
        <p:nvSpPr>
          <p:cNvPr id="201" name="Google Shape;201;p34"/>
          <p:cNvSpPr txBox="1"/>
          <p:nvPr/>
        </p:nvSpPr>
        <p:spPr>
          <a:xfrm>
            <a:off x="2081700" y="3820825"/>
            <a:ext cx="756000" cy="4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kubectl</a:t>
            </a:r>
            <a:endParaRPr/>
          </a:p>
        </p:txBody>
      </p:sp>
      <p:cxnSp>
        <p:nvCxnSpPr>
          <p:cNvPr id="202" name="Google Shape;202;p34"/>
          <p:cNvCxnSpPr>
            <a:stCxn id="201" idx="1"/>
          </p:cNvCxnSpPr>
          <p:nvPr/>
        </p:nvCxnSpPr>
        <p:spPr>
          <a:xfrm rot="10800000">
            <a:off x="1289400" y="4043275"/>
            <a:ext cx="792300" cy="15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Master  Node</a:t>
            </a:r>
            <a:endParaRPr/>
          </a:p>
        </p:txBody>
      </p:sp>
      <p:pic>
        <p:nvPicPr>
          <p:cNvPr id="208" name="Google Shape;208;p35"/>
          <p:cNvPicPr preferRelativeResize="0"/>
          <p:nvPr/>
        </p:nvPicPr>
        <p:blipFill>
          <a:blip r:embed="rId3">
            <a:alphaModFix/>
          </a:blip>
          <a:stretch>
            <a:fillRect/>
          </a:stretch>
        </p:blipFill>
        <p:spPr>
          <a:xfrm>
            <a:off x="1215226" y="1724500"/>
            <a:ext cx="6092500" cy="3332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Worker Node</a:t>
            </a:r>
            <a:endParaRPr/>
          </a:p>
        </p:txBody>
      </p:sp>
      <p:pic>
        <p:nvPicPr>
          <p:cNvPr id="214" name="Google Shape;214;p36"/>
          <p:cNvPicPr preferRelativeResize="0"/>
          <p:nvPr/>
        </p:nvPicPr>
        <p:blipFill>
          <a:blip r:embed="rId3">
            <a:alphaModFix/>
          </a:blip>
          <a:stretch>
            <a:fillRect/>
          </a:stretch>
        </p:blipFill>
        <p:spPr>
          <a:xfrm>
            <a:off x="1903350" y="1746375"/>
            <a:ext cx="5615160" cy="3332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FFFFFF"/>
                </a:solidFill>
              </a:rPr>
              <a:t>Pod</a:t>
            </a:r>
            <a:endParaRPr/>
          </a:p>
        </p:txBody>
      </p:sp>
      <p:sp>
        <p:nvSpPr>
          <p:cNvPr id="220" name="Google Shape;220;p37"/>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Overview</a:t>
            </a:r>
            <a:endParaRPr/>
          </a:p>
        </p:txBody>
      </p:sp>
      <p:pic>
        <p:nvPicPr>
          <p:cNvPr id="226" name="Google Shape;226;p38"/>
          <p:cNvPicPr preferRelativeResize="0"/>
          <p:nvPr/>
        </p:nvPicPr>
        <p:blipFill>
          <a:blip r:embed="rId3">
            <a:alphaModFix/>
          </a:blip>
          <a:stretch>
            <a:fillRect/>
          </a:stretch>
        </p:blipFill>
        <p:spPr>
          <a:xfrm>
            <a:off x="4931100" y="1717200"/>
            <a:ext cx="4115267" cy="3332274"/>
          </a:xfrm>
          <a:prstGeom prst="rect">
            <a:avLst/>
          </a:prstGeom>
          <a:noFill/>
          <a:ln>
            <a:noFill/>
          </a:ln>
        </p:spPr>
      </p:pic>
      <p:sp>
        <p:nvSpPr>
          <p:cNvPr id="227" name="Google Shape;227;p38"/>
          <p:cNvSpPr txBox="1">
            <a:spLocks noGrp="1"/>
          </p:cNvSpPr>
          <p:nvPr>
            <p:ph type="body" idx="1"/>
          </p:nvPr>
        </p:nvSpPr>
        <p:spPr>
          <a:xfrm>
            <a:off x="296800" y="20722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group of one or more application</a:t>
            </a:r>
            <a:br>
              <a:rPr lang="en"/>
            </a:br>
            <a:r>
              <a:rPr lang="en"/>
              <a:t>containers and their shared resources</a:t>
            </a:r>
            <a:br>
              <a:rPr lang="en"/>
            </a:br>
            <a:r>
              <a:rPr lang="en"/>
              <a:t>like volume.</a:t>
            </a:r>
            <a:endParaRPr/>
          </a:p>
          <a:p>
            <a:pPr marL="457200" lvl="0" indent="-342900" algn="l" rtl="0">
              <a:spcBef>
                <a:spcPts val="0"/>
              </a:spcBef>
              <a:spcAft>
                <a:spcPts val="0"/>
              </a:spcAft>
              <a:buSzPts val="1800"/>
              <a:buChar char="●"/>
            </a:pPr>
            <a:r>
              <a:rPr lang="en"/>
              <a:t>A pod share the same name spaces like</a:t>
            </a:r>
            <a:br>
              <a:rPr lang="en"/>
            </a:br>
            <a:r>
              <a:rPr lang="en"/>
              <a:t>network name spaces (have same IP</a:t>
            </a:r>
            <a:br>
              <a:rPr lang="en"/>
            </a:br>
            <a:r>
              <a:rPr lang="en"/>
              <a:t>address.)</a:t>
            </a:r>
            <a:endParaRPr/>
          </a:p>
          <a:p>
            <a:pPr marL="457200" lvl="0" indent="-342900" algn="l" rtl="0">
              <a:spcBef>
                <a:spcPts val="0"/>
              </a:spcBef>
              <a:spcAft>
                <a:spcPts val="0"/>
              </a:spcAft>
              <a:buSzPts val="1800"/>
              <a:buChar char="●"/>
            </a:pPr>
            <a:r>
              <a:rPr lang="en"/>
              <a:t>Pod is the smallest unit for K8s </a:t>
            </a:r>
            <a:br>
              <a:rPr lang="en"/>
            </a:br>
            <a:r>
              <a:rPr lang="en"/>
              <a:t>scheduling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Definition</a:t>
            </a:r>
            <a:endParaRPr/>
          </a:p>
        </p:txBody>
      </p:sp>
      <p:pic>
        <p:nvPicPr>
          <p:cNvPr id="233" name="Google Shape;233;p39"/>
          <p:cNvPicPr preferRelativeResize="0"/>
          <p:nvPr/>
        </p:nvPicPr>
        <p:blipFill>
          <a:blip r:embed="rId3">
            <a:alphaModFix/>
          </a:blip>
          <a:stretch>
            <a:fillRect/>
          </a:stretch>
        </p:blipFill>
        <p:spPr>
          <a:xfrm>
            <a:off x="2027975" y="1725725"/>
            <a:ext cx="5109940" cy="33322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Pod</a:t>
            </a:r>
            <a:endParaRPr/>
          </a:p>
        </p:txBody>
      </p:sp>
      <p:sp>
        <p:nvSpPr>
          <p:cNvPr id="239" name="Google Shape;239;p40"/>
          <p:cNvSpPr txBox="1">
            <a:spLocks noGrp="1"/>
          </p:cNvSpPr>
          <p:nvPr>
            <p:ph type="body" idx="1"/>
          </p:nvPr>
        </p:nvSpPr>
        <p:spPr>
          <a:xfrm>
            <a:off x="413525" y="1919075"/>
            <a:ext cx="8222100" cy="2710200"/>
          </a:xfrm>
          <a:prstGeom prst="rect">
            <a:avLst/>
          </a:prstGeom>
        </p:spPr>
        <p:txBody>
          <a:bodyPr spcFirstLastPara="1" wrap="square" lIns="91425" tIns="91425" rIns="91425" bIns="91425" anchor="t" anchorCtr="0">
            <a:noAutofit/>
          </a:bodyPr>
          <a:lstStyle/>
          <a:p>
            <a:pPr marL="152400" marR="152400" lvl="0" indent="0" algn="l" rtl="0">
              <a:lnSpc>
                <a:spcPct val="145000"/>
              </a:lnSpc>
              <a:spcBef>
                <a:spcPts val="0"/>
              </a:spcBef>
              <a:spcAft>
                <a:spcPts val="0"/>
              </a:spcAft>
              <a:buNone/>
            </a:pPr>
            <a:r>
              <a:rPr lang="en" sz="1000">
                <a:solidFill>
                  <a:srgbClr val="FF0000"/>
                </a:solidFill>
                <a:highlight>
                  <a:srgbClr val="F6F8FA"/>
                </a:highlight>
                <a:latin typeface="Verdana"/>
                <a:ea typeface="Verdana"/>
                <a:cs typeface="Verdana"/>
                <a:sym typeface="Verdana"/>
              </a:rPr>
              <a:t>$ kubectl create -f nginx_busybox.yml</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pod </a:t>
            </a:r>
            <a:r>
              <a:rPr lang="en" sz="1000">
                <a:solidFill>
                  <a:srgbClr val="032F62"/>
                </a:solidFill>
                <a:highlight>
                  <a:srgbClr val="F6F8FA"/>
                </a:highlight>
                <a:latin typeface="Verdana"/>
                <a:ea typeface="Verdana"/>
                <a:cs typeface="Verdana"/>
                <a:sym typeface="Verdana"/>
              </a:rPr>
              <a:t>"nginx-busybox"</a:t>
            </a:r>
            <a:r>
              <a:rPr lang="en" sz="1000">
                <a:solidFill>
                  <a:srgbClr val="24292E"/>
                </a:solidFill>
                <a:highlight>
                  <a:srgbClr val="F6F8FA"/>
                </a:highlight>
                <a:latin typeface="Verdana"/>
                <a:ea typeface="Verdana"/>
                <a:cs typeface="Verdana"/>
                <a:sym typeface="Verdana"/>
              </a:rPr>
              <a:t> created</a:t>
            </a:r>
            <a:endParaRPr sz="1000">
              <a:solidFill>
                <a:srgbClr val="24292E"/>
              </a:solidFill>
              <a:highlight>
                <a:srgbClr val="F6F8FA"/>
              </a:highlight>
              <a:latin typeface="Verdana"/>
              <a:ea typeface="Verdana"/>
              <a:cs typeface="Verdana"/>
              <a:sym typeface="Verdana"/>
            </a:endParaRPr>
          </a:p>
          <a:p>
            <a:pPr marL="0" lvl="0" indent="0" algn="l" rtl="0">
              <a:spcBef>
                <a:spcPts val="0"/>
              </a:spcBef>
              <a:spcAft>
                <a:spcPts val="16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Operation</a:t>
            </a:r>
            <a:endParaRPr/>
          </a:p>
        </p:txBody>
      </p:sp>
      <p:sp>
        <p:nvSpPr>
          <p:cNvPr id="245" name="Google Shape;245;p41"/>
          <p:cNvSpPr txBox="1">
            <a:spLocks noGrp="1"/>
          </p:cNvSpPr>
          <p:nvPr>
            <p:ph type="body" idx="1"/>
          </p:nvPr>
        </p:nvSpPr>
        <p:spPr>
          <a:xfrm>
            <a:off x="471900" y="1766675"/>
            <a:ext cx="8222100" cy="3224400"/>
          </a:xfrm>
          <a:prstGeom prst="rect">
            <a:avLst/>
          </a:prstGeom>
        </p:spPr>
        <p:txBody>
          <a:bodyPr spcFirstLastPara="1" wrap="square" lIns="91425" tIns="91425" rIns="91425" bIns="91425" anchor="t" anchorCtr="0">
            <a:noAutofit/>
          </a:bodyPr>
          <a:lstStyle/>
          <a:p>
            <a:pPr marL="152400" marR="152400" lvl="0" indent="0" algn="l" rtl="0">
              <a:lnSpc>
                <a:spcPct val="145000"/>
              </a:lnSpc>
              <a:spcBef>
                <a:spcPts val="0"/>
              </a:spcBef>
              <a:spcAft>
                <a:spcPts val="0"/>
              </a:spcAft>
              <a:buNone/>
            </a:pPr>
            <a:r>
              <a:rPr lang="en" sz="1000">
                <a:solidFill>
                  <a:srgbClr val="FF0000"/>
                </a:solidFill>
                <a:highlight>
                  <a:srgbClr val="F6F8FA"/>
                </a:highlight>
                <a:latin typeface="Verdana"/>
                <a:ea typeface="Verdana"/>
                <a:cs typeface="Verdana"/>
                <a:sym typeface="Verdana"/>
              </a:rPr>
              <a:t>$ kubectl get pods</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NAME            READY     STATUS    RESTARTS   AGE</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nginx-busybox   2/2       Running   0          57s</a:t>
            </a:r>
            <a:endParaRPr sz="1000">
              <a:solidFill>
                <a:srgbClr val="24292E"/>
              </a:solidFill>
              <a:highlight>
                <a:srgbClr val="F6F8FA"/>
              </a:highlight>
              <a:latin typeface="Verdana"/>
              <a:ea typeface="Verdana"/>
              <a:cs typeface="Verdana"/>
              <a:sym typeface="Verdana"/>
            </a:endParaRPr>
          </a:p>
          <a:p>
            <a:pPr marL="152400" marR="152400" lvl="0" indent="0" algn="l" rtl="0">
              <a:lnSpc>
                <a:spcPct val="145000"/>
              </a:lnSpc>
              <a:spcBef>
                <a:spcPts val="0"/>
              </a:spcBef>
              <a:spcAft>
                <a:spcPts val="0"/>
              </a:spcAft>
              <a:buNone/>
            </a:pPr>
            <a:r>
              <a:rPr lang="en" sz="1000">
                <a:solidFill>
                  <a:srgbClr val="FF0000"/>
                </a:solidFill>
                <a:highlight>
                  <a:srgbClr val="F6F8FA"/>
                </a:highlight>
                <a:latin typeface="Verdana"/>
                <a:ea typeface="Verdana"/>
                <a:cs typeface="Verdana"/>
                <a:sym typeface="Verdana"/>
              </a:rPr>
              <a:t>$ kubectl describe pod nginx-busybox</a:t>
            </a:r>
            <a:endParaRPr sz="1000">
              <a:solidFill>
                <a:srgbClr val="FF0000"/>
              </a:solidFill>
              <a:highlight>
                <a:srgbClr val="F6F8FA"/>
              </a:highlight>
              <a:latin typeface="Verdana"/>
              <a:ea typeface="Verdana"/>
              <a:cs typeface="Verdana"/>
              <a:sym typeface="Verdana"/>
            </a:endParaRPr>
          </a:p>
          <a:p>
            <a:pPr marL="152400" marR="152400" lvl="0" indent="0" algn="l" rtl="0">
              <a:lnSpc>
                <a:spcPct val="145000"/>
              </a:lnSpc>
              <a:spcBef>
                <a:spcPts val="0"/>
              </a:spcBef>
              <a:spcAft>
                <a:spcPts val="0"/>
              </a:spcAft>
              <a:buNone/>
            </a:pPr>
            <a:r>
              <a:rPr lang="en" sz="1000">
                <a:solidFill>
                  <a:srgbClr val="FF0000"/>
                </a:solidFill>
                <a:highlight>
                  <a:srgbClr val="F6F8FA"/>
                </a:highlight>
                <a:latin typeface="Verdana"/>
                <a:ea typeface="Verdana"/>
                <a:cs typeface="Verdana"/>
                <a:sym typeface="Verdana"/>
              </a:rPr>
              <a:t>$ kubectl get pods nginx-busybox -o wide</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NAME            READY     STATUS    RESTARTS   AGE       IP           NODE</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nginx-busybox   2/2       Running   0          3m        172.17.0.4   minikube</a:t>
            </a:r>
            <a:endParaRPr sz="1000">
              <a:solidFill>
                <a:srgbClr val="24292E"/>
              </a:solidFill>
              <a:highlight>
                <a:srgbClr val="F6F8FA"/>
              </a:highlight>
              <a:latin typeface="Verdana"/>
              <a:ea typeface="Verdana"/>
              <a:cs typeface="Verdana"/>
              <a:sym typeface="Verdana"/>
            </a:endParaRPr>
          </a:p>
          <a:p>
            <a:pPr marL="152400" marR="152400" lvl="0" indent="0" algn="l" rtl="0">
              <a:lnSpc>
                <a:spcPct val="145000"/>
              </a:lnSpc>
              <a:spcBef>
                <a:spcPts val="0"/>
              </a:spcBef>
              <a:spcAft>
                <a:spcPts val="0"/>
              </a:spcAft>
              <a:buNone/>
            </a:pPr>
            <a:r>
              <a:rPr lang="en" sz="1000">
                <a:solidFill>
                  <a:srgbClr val="FF0000"/>
                </a:solidFill>
                <a:highlight>
                  <a:srgbClr val="F6F8FA"/>
                </a:highlight>
                <a:latin typeface="Verdana"/>
                <a:ea typeface="Verdana"/>
                <a:cs typeface="Verdana"/>
                <a:sym typeface="Verdana"/>
              </a:rPr>
              <a:t>$ kubectl exec nginx-busybox -it sh</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Defaulting container name to nginx.</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Use </a:t>
            </a:r>
            <a:r>
              <a:rPr lang="en" sz="1000">
                <a:solidFill>
                  <a:srgbClr val="032F62"/>
                </a:solidFill>
                <a:highlight>
                  <a:srgbClr val="F6F8FA"/>
                </a:highlight>
                <a:latin typeface="Verdana"/>
                <a:ea typeface="Verdana"/>
                <a:cs typeface="Verdana"/>
                <a:sym typeface="Verdana"/>
              </a:rPr>
              <a:t>'kubectl describe pod/nginx-busybox -n default'</a:t>
            </a:r>
            <a:r>
              <a:rPr lang="en" sz="1000">
                <a:solidFill>
                  <a:srgbClr val="24292E"/>
                </a:solidFill>
                <a:highlight>
                  <a:srgbClr val="F6F8FA"/>
                </a:highlight>
                <a:latin typeface="Verdana"/>
                <a:ea typeface="Verdana"/>
                <a:cs typeface="Verdana"/>
                <a:sym typeface="Verdana"/>
              </a:rPr>
              <a:t> to see all of the containers </a:t>
            </a:r>
            <a:r>
              <a:rPr lang="en" sz="1000">
                <a:solidFill>
                  <a:srgbClr val="D73A49"/>
                </a:solidFill>
                <a:highlight>
                  <a:srgbClr val="F6F8FA"/>
                </a:highlight>
                <a:latin typeface="Verdana"/>
                <a:ea typeface="Verdana"/>
                <a:cs typeface="Verdana"/>
                <a:sym typeface="Verdana"/>
              </a:rPr>
              <a:t>in</a:t>
            </a:r>
            <a:r>
              <a:rPr lang="en" sz="1000">
                <a:solidFill>
                  <a:srgbClr val="24292E"/>
                </a:solidFill>
                <a:highlight>
                  <a:srgbClr val="F6F8FA"/>
                </a:highlight>
                <a:latin typeface="Verdana"/>
                <a:ea typeface="Verdana"/>
                <a:cs typeface="Verdana"/>
                <a:sym typeface="Verdana"/>
              </a:rPr>
              <a:t> this pod.</a:t>
            </a:r>
            <a:br>
              <a:rPr lang="en" sz="1000">
                <a:solidFill>
                  <a:srgbClr val="24292E"/>
                </a:solidFill>
                <a:highlight>
                  <a:srgbClr val="F6F8FA"/>
                </a:highlight>
                <a:latin typeface="Verdana"/>
                <a:ea typeface="Verdana"/>
                <a:cs typeface="Verdana"/>
                <a:sym typeface="Verdana"/>
              </a:rPr>
            </a:br>
            <a:r>
              <a:rPr lang="en" sz="1000">
                <a:solidFill>
                  <a:srgbClr val="6A737D"/>
                </a:solidFill>
                <a:highlight>
                  <a:srgbClr val="F6F8FA"/>
                </a:highlight>
                <a:latin typeface="Verdana"/>
                <a:ea typeface="Verdana"/>
                <a:cs typeface="Verdana"/>
                <a:sym typeface="Verdana"/>
              </a:rPr>
              <a:t>#</a:t>
            </a:r>
            <a:br>
              <a:rPr lang="en" sz="1000">
                <a:solidFill>
                  <a:srgbClr val="24292E"/>
                </a:solidFill>
                <a:highlight>
                  <a:srgbClr val="F6F8FA"/>
                </a:highlight>
                <a:latin typeface="Verdana"/>
                <a:ea typeface="Verdana"/>
                <a:cs typeface="Verdana"/>
                <a:sym typeface="Verdana"/>
              </a:rPr>
            </a:br>
            <a:r>
              <a:rPr lang="en" sz="1000">
                <a:solidFill>
                  <a:srgbClr val="6A737D"/>
                </a:solidFill>
                <a:highlight>
                  <a:srgbClr val="F6F8FA"/>
                </a:highlight>
                <a:latin typeface="Verdana"/>
                <a:ea typeface="Verdana"/>
                <a:cs typeface="Verdana"/>
                <a:sym typeface="Verdana"/>
              </a:rPr>
              <a:t>#</a:t>
            </a:r>
            <a:br>
              <a:rPr lang="en" sz="1000">
                <a:solidFill>
                  <a:srgbClr val="24292E"/>
                </a:solidFill>
                <a:highlight>
                  <a:srgbClr val="F6F8FA"/>
                </a:highlight>
                <a:latin typeface="Verdana"/>
                <a:ea typeface="Verdana"/>
                <a:cs typeface="Verdana"/>
                <a:sym typeface="Verdana"/>
              </a:rPr>
            </a:br>
            <a:r>
              <a:rPr lang="en" sz="1000">
                <a:solidFill>
                  <a:srgbClr val="FF0000"/>
                </a:solidFill>
                <a:highlight>
                  <a:srgbClr val="F6F8FA"/>
                </a:highlight>
                <a:latin typeface="Verdana"/>
                <a:ea typeface="Verdana"/>
                <a:cs typeface="Verdana"/>
                <a:sym typeface="Verdana"/>
              </a:rPr>
              <a:t>$ kubectl delete -f nginx_busybox.yml</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pod </a:t>
            </a:r>
            <a:r>
              <a:rPr lang="en" sz="1000">
                <a:solidFill>
                  <a:srgbClr val="032F62"/>
                </a:solidFill>
                <a:highlight>
                  <a:srgbClr val="F6F8FA"/>
                </a:highlight>
                <a:latin typeface="Verdana"/>
                <a:ea typeface="Verdana"/>
                <a:cs typeface="Verdana"/>
                <a:sym typeface="Verdana"/>
              </a:rPr>
              <a:t>"nginx-busybox"</a:t>
            </a:r>
            <a:r>
              <a:rPr lang="en" sz="1000">
                <a:solidFill>
                  <a:srgbClr val="24292E"/>
                </a:solidFill>
                <a:highlight>
                  <a:srgbClr val="F6F8FA"/>
                </a:highlight>
                <a:latin typeface="Verdana"/>
                <a:ea typeface="Verdana"/>
                <a:cs typeface="Verdana"/>
                <a:sym typeface="Verdana"/>
              </a:rPr>
              <a:t> deleted</a:t>
            </a:r>
            <a:endParaRPr sz="1000">
              <a:solidFill>
                <a:srgbClr val="24292E"/>
              </a:solidFill>
              <a:highlight>
                <a:srgbClr val="F6F8FA"/>
              </a:highlight>
              <a:latin typeface="Verdana"/>
              <a:ea typeface="Verdana"/>
              <a:cs typeface="Verdana"/>
              <a:sym typeface="Verdana"/>
            </a:endParaRPr>
          </a:p>
          <a:p>
            <a:pPr marL="152400" marR="152400" lvl="0" indent="0" algn="l" rtl="0">
              <a:lnSpc>
                <a:spcPct val="145000"/>
              </a:lnSpc>
              <a:spcBef>
                <a:spcPts val="0"/>
              </a:spcBef>
              <a:spcAft>
                <a:spcPts val="0"/>
              </a:spcAft>
              <a:buNone/>
            </a:pPr>
            <a:endParaRPr sz="1000">
              <a:solidFill>
                <a:srgbClr val="6A737D"/>
              </a:solidFill>
              <a:highlight>
                <a:srgbClr val="F6F8FA"/>
              </a:highlight>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FFFFFF"/>
                </a:solidFill>
              </a:rPr>
              <a:t>Namespace</a:t>
            </a:r>
            <a:endParaRPr/>
          </a:p>
        </p:txBody>
      </p:sp>
      <p:sp>
        <p:nvSpPr>
          <p:cNvPr id="251" name="Google Shape;251;p4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Namespaces</a:t>
            </a:r>
            <a:endParaRPr/>
          </a:p>
        </p:txBody>
      </p:sp>
      <p:sp>
        <p:nvSpPr>
          <p:cNvPr id="257" name="Google Shape;257;p43"/>
          <p:cNvSpPr txBox="1">
            <a:spLocks noGrp="1"/>
          </p:cNvSpPr>
          <p:nvPr>
            <p:ph type="body" idx="1"/>
          </p:nvPr>
        </p:nvSpPr>
        <p:spPr>
          <a:xfrm>
            <a:off x="413525" y="1919075"/>
            <a:ext cx="8222100" cy="2710200"/>
          </a:xfrm>
          <a:prstGeom prst="rect">
            <a:avLst/>
          </a:prstGeom>
        </p:spPr>
        <p:txBody>
          <a:bodyPr spcFirstLastPara="1" wrap="square" lIns="91425" tIns="91425" rIns="91425" bIns="91425" anchor="t" anchorCtr="0">
            <a:noAutofit/>
          </a:bodyPr>
          <a:lstStyle/>
          <a:p>
            <a:pPr marL="457200" marR="152400" lvl="0" indent="-304800" algn="l" rtl="0">
              <a:lnSpc>
                <a:spcPct val="145000"/>
              </a:lnSpc>
              <a:spcBef>
                <a:spcPts val="0"/>
              </a:spcBef>
              <a:spcAft>
                <a:spcPts val="0"/>
              </a:spcAft>
              <a:buClr>
                <a:srgbClr val="000000"/>
              </a:buClr>
              <a:buSzPts val="1200"/>
              <a:buChar char="●"/>
            </a:pPr>
            <a:r>
              <a:rPr lang="en" sz="1200">
                <a:solidFill>
                  <a:srgbClr val="000000"/>
                </a:solidFill>
                <a:highlight>
                  <a:srgbClr val="FFFFFF"/>
                </a:highlight>
              </a:rPr>
              <a:t>Namespaces are intended for use in environments with many users spread across multiple teams, or projects. For clusters with a few to tens of users, you should not need to create or think about namespaces at all. Start using namespaces when you need the features they provide.</a:t>
            </a:r>
            <a:endParaRPr sz="1200">
              <a:solidFill>
                <a:srgbClr val="000000"/>
              </a:solidFill>
              <a:highlight>
                <a:srgbClr val="FFFFFF"/>
              </a:highlight>
            </a:endParaRPr>
          </a:p>
          <a:p>
            <a:pPr marL="457200" marR="152400" lvl="0" indent="-304800" algn="l" rtl="0">
              <a:lnSpc>
                <a:spcPct val="145000"/>
              </a:lnSpc>
              <a:spcBef>
                <a:spcPts val="0"/>
              </a:spcBef>
              <a:spcAft>
                <a:spcPts val="0"/>
              </a:spcAft>
              <a:buClr>
                <a:srgbClr val="000000"/>
              </a:buClr>
              <a:buSzPts val="1200"/>
              <a:buChar char="●"/>
            </a:pPr>
            <a:r>
              <a:rPr lang="en" sz="1200">
                <a:solidFill>
                  <a:srgbClr val="000000"/>
                </a:solidFill>
                <a:highlight>
                  <a:srgbClr val="FFFFFF"/>
                </a:highlight>
              </a:rPr>
              <a:t>Namespaces provide a scope for names. Names of resources need to be unique within a namespace, but not across namespaces.</a:t>
            </a:r>
            <a:endParaRPr sz="1200">
              <a:solidFill>
                <a:srgbClr val="000000"/>
              </a:solidFill>
              <a:highlight>
                <a:srgbClr val="FFFFFF"/>
              </a:highlight>
            </a:endParaRPr>
          </a:p>
          <a:p>
            <a:pPr marL="0" lvl="0" indent="0" algn="l"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bit of History</a:t>
            </a:r>
            <a:endParaRPr/>
          </a:p>
        </p:txBody>
      </p:sp>
      <p:pic>
        <p:nvPicPr>
          <p:cNvPr id="86" name="Google Shape;86;p16"/>
          <p:cNvPicPr preferRelativeResize="0"/>
          <p:nvPr/>
        </p:nvPicPr>
        <p:blipFill>
          <a:blip r:embed="rId3">
            <a:alphaModFix/>
          </a:blip>
          <a:stretch>
            <a:fillRect/>
          </a:stretch>
        </p:blipFill>
        <p:spPr>
          <a:xfrm>
            <a:off x="1762763" y="1769475"/>
            <a:ext cx="5737388" cy="30094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Get and Create Namespaces</a:t>
            </a:r>
            <a:endParaRPr/>
          </a:p>
        </p:txBody>
      </p:sp>
      <p:pic>
        <p:nvPicPr>
          <p:cNvPr id="263" name="Google Shape;263;p44"/>
          <p:cNvPicPr preferRelativeResize="0"/>
          <p:nvPr/>
        </p:nvPicPr>
        <p:blipFill>
          <a:blip r:embed="rId3">
            <a:alphaModFix/>
          </a:blip>
          <a:stretch>
            <a:fillRect/>
          </a:stretch>
        </p:blipFill>
        <p:spPr>
          <a:xfrm>
            <a:off x="186750" y="1926325"/>
            <a:ext cx="3835275" cy="2979175"/>
          </a:xfrm>
          <a:prstGeom prst="rect">
            <a:avLst/>
          </a:prstGeom>
          <a:noFill/>
          <a:ln>
            <a:noFill/>
          </a:ln>
        </p:spPr>
      </p:pic>
      <p:pic>
        <p:nvPicPr>
          <p:cNvPr id="264" name="Google Shape;264;p44"/>
          <p:cNvPicPr preferRelativeResize="0"/>
          <p:nvPr/>
        </p:nvPicPr>
        <p:blipFill>
          <a:blip r:embed="rId4">
            <a:alphaModFix/>
          </a:blip>
          <a:stretch>
            <a:fillRect/>
          </a:stretch>
        </p:blipFill>
        <p:spPr>
          <a:xfrm>
            <a:off x="4285702" y="1926325"/>
            <a:ext cx="3499347" cy="29791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Filter pod with namespace</a:t>
            </a:r>
            <a:endParaRPr/>
          </a:p>
        </p:txBody>
      </p:sp>
      <p:pic>
        <p:nvPicPr>
          <p:cNvPr id="270" name="Google Shape;270;p45"/>
          <p:cNvPicPr preferRelativeResize="0"/>
          <p:nvPr/>
        </p:nvPicPr>
        <p:blipFill>
          <a:blip r:embed="rId3">
            <a:alphaModFix/>
          </a:blip>
          <a:stretch>
            <a:fillRect/>
          </a:stretch>
        </p:blipFill>
        <p:spPr>
          <a:xfrm>
            <a:off x="1202875" y="1705500"/>
            <a:ext cx="6610366" cy="3332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Pod with namespace</a:t>
            </a:r>
            <a:endParaRPr/>
          </a:p>
        </p:txBody>
      </p:sp>
      <p:pic>
        <p:nvPicPr>
          <p:cNvPr id="276" name="Google Shape;276;p46"/>
          <p:cNvPicPr preferRelativeResize="0"/>
          <p:nvPr/>
        </p:nvPicPr>
        <p:blipFill>
          <a:blip r:embed="rId3">
            <a:alphaModFix/>
          </a:blip>
          <a:stretch>
            <a:fillRect/>
          </a:stretch>
        </p:blipFill>
        <p:spPr>
          <a:xfrm>
            <a:off x="2657650" y="1713275"/>
            <a:ext cx="3346246" cy="33322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FFFFFF"/>
                </a:solidFill>
              </a:rPr>
              <a:t>Deployment</a:t>
            </a:r>
            <a:endParaRPr/>
          </a:p>
        </p:txBody>
      </p:sp>
      <p:sp>
        <p:nvSpPr>
          <p:cNvPr id="282" name="Google Shape;282;p47"/>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Controller</a:t>
            </a:r>
            <a:endParaRPr/>
          </a:p>
        </p:txBody>
      </p:sp>
      <p:pic>
        <p:nvPicPr>
          <p:cNvPr id="288" name="Google Shape;288;p48"/>
          <p:cNvPicPr preferRelativeResize="0"/>
          <p:nvPr/>
        </p:nvPicPr>
        <p:blipFill>
          <a:blip r:embed="rId3">
            <a:alphaModFix/>
          </a:blip>
          <a:stretch>
            <a:fillRect/>
          </a:stretch>
        </p:blipFill>
        <p:spPr>
          <a:xfrm>
            <a:off x="2005525" y="1739075"/>
            <a:ext cx="4450882" cy="33322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Writing Controllers</a:t>
            </a:r>
            <a:endParaRPr/>
          </a:p>
        </p:txBody>
      </p:sp>
      <p:sp>
        <p:nvSpPr>
          <p:cNvPr id="294" name="Google Shape;294;p4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152400" marR="152400" lvl="0" indent="0" algn="l" rtl="0">
              <a:lnSpc>
                <a:spcPct val="145000"/>
              </a:lnSpc>
              <a:spcBef>
                <a:spcPts val="0"/>
              </a:spcBef>
              <a:spcAft>
                <a:spcPts val="0"/>
              </a:spcAft>
              <a:buNone/>
            </a:pPr>
            <a:r>
              <a:rPr lang="en" sz="1000">
                <a:solidFill>
                  <a:srgbClr val="D73A49"/>
                </a:solidFill>
                <a:highlight>
                  <a:srgbClr val="F6F8FA"/>
                </a:highlight>
                <a:latin typeface="Verdana"/>
                <a:ea typeface="Verdana"/>
                <a:cs typeface="Verdana"/>
                <a:sym typeface="Verdana"/>
              </a:rPr>
              <a:t>for</a:t>
            </a:r>
            <a:r>
              <a:rPr lang="en" sz="1000">
                <a:solidFill>
                  <a:srgbClr val="24292E"/>
                </a:solidFill>
                <a:highlight>
                  <a:srgbClr val="F6F8FA"/>
                </a:highlight>
                <a:latin typeface="Verdana"/>
                <a:ea typeface="Verdana"/>
                <a:cs typeface="Verdana"/>
                <a:sym typeface="Verdana"/>
              </a:rPr>
              <a:t> {</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  desired </a:t>
            </a:r>
            <a:r>
              <a:rPr lang="en" sz="1000">
                <a:solidFill>
                  <a:srgbClr val="D73A49"/>
                </a:solidFill>
                <a:highlight>
                  <a:srgbClr val="F6F8FA"/>
                </a:highlight>
                <a:latin typeface="Verdana"/>
                <a:ea typeface="Verdana"/>
                <a:cs typeface="Verdana"/>
                <a:sym typeface="Verdana"/>
              </a:rPr>
              <a:t>:=</a:t>
            </a:r>
            <a:r>
              <a:rPr lang="en" sz="1000">
                <a:solidFill>
                  <a:srgbClr val="24292E"/>
                </a:solidFill>
                <a:highlight>
                  <a:srgbClr val="F6F8FA"/>
                </a:highlight>
                <a:latin typeface="Verdana"/>
                <a:ea typeface="Verdana"/>
                <a:cs typeface="Verdana"/>
                <a:sym typeface="Verdana"/>
              </a:rPr>
              <a:t> </a:t>
            </a:r>
            <a:r>
              <a:rPr lang="en" sz="1000">
                <a:solidFill>
                  <a:srgbClr val="005CC5"/>
                </a:solidFill>
                <a:highlight>
                  <a:srgbClr val="F6F8FA"/>
                </a:highlight>
                <a:latin typeface="Verdana"/>
                <a:ea typeface="Verdana"/>
                <a:cs typeface="Verdana"/>
                <a:sym typeface="Verdana"/>
              </a:rPr>
              <a:t>getDesiredState</a:t>
            </a:r>
            <a:r>
              <a:rPr lang="en" sz="1000">
                <a:solidFill>
                  <a:srgbClr val="24292E"/>
                </a:solidFill>
                <a:highlight>
                  <a:srgbClr val="F6F8FA"/>
                </a:highlight>
                <a:latin typeface="Verdana"/>
                <a:ea typeface="Verdana"/>
                <a:cs typeface="Verdana"/>
                <a:sym typeface="Verdana"/>
              </a:rPr>
              <a:t>()</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  current </a:t>
            </a:r>
            <a:r>
              <a:rPr lang="en" sz="1000">
                <a:solidFill>
                  <a:srgbClr val="D73A49"/>
                </a:solidFill>
                <a:highlight>
                  <a:srgbClr val="F6F8FA"/>
                </a:highlight>
                <a:latin typeface="Verdana"/>
                <a:ea typeface="Verdana"/>
                <a:cs typeface="Verdana"/>
                <a:sym typeface="Verdana"/>
              </a:rPr>
              <a:t>:=</a:t>
            </a:r>
            <a:r>
              <a:rPr lang="en" sz="1000">
                <a:solidFill>
                  <a:srgbClr val="24292E"/>
                </a:solidFill>
                <a:highlight>
                  <a:srgbClr val="F6F8FA"/>
                </a:highlight>
                <a:latin typeface="Verdana"/>
                <a:ea typeface="Verdana"/>
                <a:cs typeface="Verdana"/>
                <a:sym typeface="Verdana"/>
              </a:rPr>
              <a:t> </a:t>
            </a:r>
            <a:r>
              <a:rPr lang="en" sz="1000">
                <a:solidFill>
                  <a:srgbClr val="005CC5"/>
                </a:solidFill>
                <a:highlight>
                  <a:srgbClr val="F6F8FA"/>
                </a:highlight>
                <a:latin typeface="Verdana"/>
                <a:ea typeface="Verdana"/>
                <a:cs typeface="Verdana"/>
                <a:sym typeface="Verdana"/>
              </a:rPr>
              <a:t>getCurrentState</a:t>
            </a:r>
            <a:r>
              <a:rPr lang="en" sz="1000">
                <a:solidFill>
                  <a:srgbClr val="24292E"/>
                </a:solidFill>
                <a:highlight>
                  <a:srgbClr val="F6F8FA"/>
                </a:highlight>
                <a:latin typeface="Verdana"/>
                <a:ea typeface="Verdana"/>
                <a:cs typeface="Verdana"/>
                <a:sym typeface="Verdana"/>
              </a:rPr>
              <a:t>()</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  </a:t>
            </a:r>
            <a:r>
              <a:rPr lang="en" sz="1000">
                <a:solidFill>
                  <a:srgbClr val="005CC5"/>
                </a:solidFill>
                <a:highlight>
                  <a:srgbClr val="F6F8FA"/>
                </a:highlight>
                <a:latin typeface="Verdana"/>
                <a:ea typeface="Verdana"/>
                <a:cs typeface="Verdana"/>
                <a:sym typeface="Verdana"/>
              </a:rPr>
              <a:t>makeChanges</a:t>
            </a:r>
            <a:r>
              <a:rPr lang="en" sz="1000">
                <a:solidFill>
                  <a:srgbClr val="24292E"/>
                </a:solidFill>
                <a:highlight>
                  <a:srgbClr val="F6F8FA"/>
                </a:highlight>
                <a:latin typeface="Verdana"/>
                <a:ea typeface="Verdana"/>
                <a:cs typeface="Verdana"/>
                <a:sym typeface="Verdana"/>
              </a:rPr>
              <a:t>(desired, current)</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a:t>
            </a:r>
            <a:endParaRPr sz="1000">
              <a:solidFill>
                <a:srgbClr val="24292E"/>
              </a:solidFill>
              <a:highlight>
                <a:srgbClr val="F6F8FA"/>
              </a:highlight>
              <a:latin typeface="Verdana"/>
              <a:ea typeface="Verdana"/>
              <a:cs typeface="Verdana"/>
              <a:sym typeface="Verdana"/>
            </a:endParaRPr>
          </a:p>
          <a:p>
            <a:pPr marL="0" lvl="0" indent="0" algn="l" rtl="0">
              <a:spcBef>
                <a:spcPts val="0"/>
              </a:spcBef>
              <a:spcAft>
                <a:spcPts val="16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sp>
        <p:nvSpPr>
          <p:cNvPr id="300" name="Google Shape;300;p50"/>
          <p:cNvSpPr txBox="1">
            <a:spLocks noGrp="1"/>
          </p:cNvSpPr>
          <p:nvPr>
            <p:ph type="body" idx="1"/>
          </p:nvPr>
        </p:nvSpPr>
        <p:spPr>
          <a:xfrm>
            <a:off x="413525" y="1919075"/>
            <a:ext cx="8222100" cy="2710200"/>
          </a:xfrm>
          <a:prstGeom prst="rect">
            <a:avLst/>
          </a:prstGeom>
        </p:spPr>
        <p:txBody>
          <a:bodyPr spcFirstLastPara="1" wrap="square" lIns="91425" tIns="91425" rIns="91425" bIns="91425" anchor="t" anchorCtr="0">
            <a:noAutofit/>
          </a:bodyPr>
          <a:lstStyle/>
          <a:p>
            <a:pPr marL="457200" marR="152400" lvl="0" indent="-304800" algn="l" rtl="0">
              <a:lnSpc>
                <a:spcPct val="145000"/>
              </a:lnSpc>
              <a:spcBef>
                <a:spcPts val="0"/>
              </a:spcBef>
              <a:spcAft>
                <a:spcPts val="0"/>
              </a:spcAft>
              <a:buClr>
                <a:srgbClr val="000000"/>
              </a:buClr>
              <a:buSzPts val="1200"/>
              <a:buChar char="●"/>
            </a:pPr>
            <a:r>
              <a:rPr lang="en" sz="1200">
                <a:solidFill>
                  <a:srgbClr val="333333"/>
                </a:solidFill>
                <a:highlight>
                  <a:srgbClr val="FDFDFD"/>
                </a:highlight>
                <a:latin typeface="Merriweather"/>
                <a:ea typeface="Merriweather"/>
                <a:cs typeface="Merriweather"/>
                <a:sym typeface="Merriweather"/>
              </a:rPr>
              <a:t>With Kubernetes Deployments, you “</a:t>
            </a:r>
            <a:r>
              <a:rPr lang="en" sz="1200">
                <a:solidFill>
                  <a:srgbClr val="FF0000"/>
                </a:solidFill>
                <a:highlight>
                  <a:srgbClr val="FDFDFD"/>
                </a:highlight>
                <a:latin typeface="Merriweather"/>
                <a:ea typeface="Merriweather"/>
                <a:cs typeface="Merriweather"/>
                <a:sym typeface="Merriweather"/>
              </a:rPr>
              <a:t>describe a desired state in a Deployment object, and the Deployment controller changes the actual state to the desired state at a controlled rate</a:t>
            </a:r>
            <a:r>
              <a:rPr lang="en" sz="1200">
                <a:solidFill>
                  <a:srgbClr val="333333"/>
                </a:solidFill>
                <a:highlight>
                  <a:srgbClr val="FDFDFD"/>
                </a:highlight>
                <a:latin typeface="Merriweather"/>
                <a:ea typeface="Merriweather"/>
                <a:cs typeface="Merriweather"/>
                <a:sym typeface="Merriweather"/>
              </a:rPr>
              <a:t>,” the </a:t>
            </a:r>
            <a:r>
              <a:rPr lang="en" sz="1200" u="sng">
                <a:solidFill>
                  <a:srgbClr val="00AFF4"/>
                </a:solidFill>
                <a:highlight>
                  <a:srgbClr val="FDFDFD"/>
                </a:highlight>
                <a:latin typeface="Merriweather"/>
                <a:ea typeface="Merriweather"/>
                <a:cs typeface="Merriweather"/>
                <a:sym typeface="Merriweather"/>
                <a:hlinkClick r:id="rId3">
                  <a:extLst>
                    <a:ext uri="{A12FA001-AC4F-418D-AE19-62706E023703}">
                      <ahyp:hlinkClr xmlns:ahyp="http://schemas.microsoft.com/office/drawing/2018/hyperlinkcolor" val="tx"/>
                    </a:ext>
                  </a:extLst>
                </a:hlinkClick>
              </a:rPr>
              <a:t>Kubernetes Deployment documentation states</a:t>
            </a:r>
            <a:r>
              <a:rPr lang="en" sz="1200">
                <a:solidFill>
                  <a:srgbClr val="333333"/>
                </a:solidFill>
                <a:highlight>
                  <a:srgbClr val="FDFDFD"/>
                </a:highlight>
                <a:latin typeface="Merriweather"/>
                <a:ea typeface="Merriweather"/>
                <a:cs typeface="Merriweather"/>
                <a:sym typeface="Merriweather"/>
              </a:rPr>
              <a:t>.  </a:t>
            </a:r>
            <a:endParaRPr sz="1200">
              <a:solidFill>
                <a:srgbClr val="000000"/>
              </a:solidFill>
              <a:highlight>
                <a:srgbClr val="FFFFFF"/>
              </a:highlight>
            </a:endParaRPr>
          </a:p>
          <a:p>
            <a:pPr marL="0" lvl="0" indent="0" algn="l" rtl="0">
              <a:spcBef>
                <a:spcPts val="0"/>
              </a:spcBef>
              <a:spcAft>
                <a:spcPts val="1600"/>
              </a:spcAft>
              <a:buNone/>
            </a:pPr>
            <a:endParaRPr/>
          </a:p>
        </p:txBody>
      </p:sp>
      <p:pic>
        <p:nvPicPr>
          <p:cNvPr id="301" name="Google Shape;301;p50"/>
          <p:cNvPicPr preferRelativeResize="0"/>
          <p:nvPr/>
        </p:nvPicPr>
        <p:blipFill>
          <a:blip r:embed="rId4">
            <a:alphaModFix/>
          </a:blip>
          <a:stretch>
            <a:fillRect/>
          </a:stretch>
        </p:blipFill>
        <p:spPr>
          <a:xfrm>
            <a:off x="4800625" y="2638745"/>
            <a:ext cx="2833574" cy="2291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demo</a:t>
            </a:r>
            <a:endParaRPr/>
          </a:p>
        </p:txBody>
      </p:sp>
      <p:pic>
        <p:nvPicPr>
          <p:cNvPr id="307" name="Google Shape;307;p51"/>
          <p:cNvPicPr preferRelativeResize="0"/>
          <p:nvPr/>
        </p:nvPicPr>
        <p:blipFill>
          <a:blip r:embed="rId3">
            <a:alphaModFix/>
          </a:blip>
          <a:stretch>
            <a:fillRect/>
          </a:stretch>
        </p:blipFill>
        <p:spPr>
          <a:xfrm>
            <a:off x="1978650" y="1720575"/>
            <a:ext cx="5040251" cy="3332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FFFFFF"/>
                </a:solidFill>
              </a:rPr>
              <a:t>Cluster Basic Network</a:t>
            </a:r>
            <a:endParaRPr sz="3200">
              <a:solidFill>
                <a:srgbClr val="FFFFFF"/>
              </a:solidFill>
            </a:endParaRPr>
          </a:p>
        </p:txBody>
      </p:sp>
      <p:sp>
        <p:nvSpPr>
          <p:cNvPr id="313" name="Google Shape;313;p5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 Pod Networking</a:t>
            </a:r>
            <a:endParaRPr/>
          </a:p>
        </p:txBody>
      </p:sp>
      <p:sp>
        <p:nvSpPr>
          <p:cNvPr id="319" name="Google Shape;319;p53"/>
          <p:cNvSpPr/>
          <p:nvPr/>
        </p:nvSpPr>
        <p:spPr>
          <a:xfrm>
            <a:off x="222925" y="2290875"/>
            <a:ext cx="1650000" cy="11430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3"/>
          <p:cNvSpPr/>
          <p:nvPr/>
        </p:nvSpPr>
        <p:spPr>
          <a:xfrm>
            <a:off x="279550" y="2531850"/>
            <a:ext cx="734700" cy="2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pod-nginx</a:t>
            </a:r>
            <a:endParaRPr sz="800">
              <a:solidFill>
                <a:schemeClr val="lt1"/>
              </a:solidFill>
            </a:endParaRPr>
          </a:p>
        </p:txBody>
      </p:sp>
      <p:sp>
        <p:nvSpPr>
          <p:cNvPr id="321" name="Google Shape;321;p53"/>
          <p:cNvSpPr/>
          <p:nvPr/>
        </p:nvSpPr>
        <p:spPr>
          <a:xfrm>
            <a:off x="1682150" y="2755650"/>
            <a:ext cx="400500" cy="213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rPr>
              <a:t>eth1</a:t>
            </a:r>
            <a:endParaRPr sz="700">
              <a:solidFill>
                <a:schemeClr val="lt1"/>
              </a:solidFill>
            </a:endParaRPr>
          </a:p>
        </p:txBody>
      </p:sp>
      <p:sp>
        <p:nvSpPr>
          <p:cNvPr id="322" name="Google Shape;322;p53"/>
          <p:cNvSpPr/>
          <p:nvPr/>
        </p:nvSpPr>
        <p:spPr>
          <a:xfrm>
            <a:off x="2881404" y="2290875"/>
            <a:ext cx="1650000" cy="1143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3"/>
          <p:cNvSpPr/>
          <p:nvPr/>
        </p:nvSpPr>
        <p:spPr>
          <a:xfrm>
            <a:off x="2583302" y="2755650"/>
            <a:ext cx="400500" cy="213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rPr>
              <a:t>eth1</a:t>
            </a:r>
            <a:endParaRPr sz="700">
              <a:solidFill>
                <a:schemeClr val="lt1"/>
              </a:solidFill>
            </a:endParaRPr>
          </a:p>
        </p:txBody>
      </p:sp>
      <p:sp>
        <p:nvSpPr>
          <p:cNvPr id="324" name="Google Shape;324;p53"/>
          <p:cNvSpPr txBox="1"/>
          <p:nvPr/>
        </p:nvSpPr>
        <p:spPr>
          <a:xfrm>
            <a:off x="471900" y="4563625"/>
            <a:ext cx="7200900" cy="42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https://kubernetes.io/docs/concepts/cluster-administration/networking/</a:t>
            </a:r>
            <a:endParaRPr/>
          </a:p>
        </p:txBody>
      </p:sp>
      <p:sp>
        <p:nvSpPr>
          <p:cNvPr id="325" name="Google Shape;325;p53"/>
          <p:cNvSpPr txBox="1"/>
          <p:nvPr/>
        </p:nvSpPr>
        <p:spPr>
          <a:xfrm>
            <a:off x="571327" y="3547072"/>
            <a:ext cx="8814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k8s-node1</a:t>
            </a:r>
            <a:endParaRPr sz="1000"/>
          </a:p>
        </p:txBody>
      </p:sp>
      <p:sp>
        <p:nvSpPr>
          <p:cNvPr id="326" name="Google Shape;326;p53"/>
          <p:cNvSpPr txBox="1"/>
          <p:nvPr/>
        </p:nvSpPr>
        <p:spPr>
          <a:xfrm>
            <a:off x="3286179" y="3547072"/>
            <a:ext cx="881400" cy="3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k8s-node2</a:t>
            </a:r>
            <a:endParaRPr sz="1000"/>
          </a:p>
        </p:txBody>
      </p:sp>
      <p:cxnSp>
        <p:nvCxnSpPr>
          <p:cNvPr id="327" name="Google Shape;327;p53"/>
          <p:cNvCxnSpPr>
            <a:stCxn id="321" idx="3"/>
            <a:endCxn id="323" idx="1"/>
          </p:cNvCxnSpPr>
          <p:nvPr/>
        </p:nvCxnSpPr>
        <p:spPr>
          <a:xfrm>
            <a:off x="2082650" y="2862450"/>
            <a:ext cx="500700" cy="0"/>
          </a:xfrm>
          <a:prstGeom prst="straightConnector1">
            <a:avLst/>
          </a:prstGeom>
          <a:noFill/>
          <a:ln w="9525" cap="flat" cmpd="sng">
            <a:solidFill>
              <a:schemeClr val="dk2"/>
            </a:solidFill>
            <a:prstDash val="solid"/>
            <a:round/>
            <a:headEnd type="none" w="med" len="med"/>
            <a:tailEnd type="none" w="med" len="med"/>
          </a:ln>
        </p:spPr>
      </p:cxnSp>
      <p:sp>
        <p:nvSpPr>
          <p:cNvPr id="328" name="Google Shape;328;p53"/>
          <p:cNvSpPr/>
          <p:nvPr/>
        </p:nvSpPr>
        <p:spPr>
          <a:xfrm>
            <a:off x="1135600" y="2441550"/>
            <a:ext cx="565800" cy="254700"/>
          </a:xfrm>
          <a:prstGeom prst="rect">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rPr>
              <a:t>weave</a:t>
            </a:r>
            <a:endParaRPr sz="900">
              <a:solidFill>
                <a:schemeClr val="lt1"/>
              </a:solidFill>
            </a:endParaRPr>
          </a:p>
        </p:txBody>
      </p:sp>
      <p:sp>
        <p:nvSpPr>
          <p:cNvPr id="329" name="Google Shape;329;p53"/>
          <p:cNvSpPr/>
          <p:nvPr/>
        </p:nvSpPr>
        <p:spPr>
          <a:xfrm>
            <a:off x="2990500" y="2441550"/>
            <a:ext cx="565800" cy="254700"/>
          </a:xfrm>
          <a:prstGeom prst="rect">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lt1"/>
                </a:solidFill>
              </a:rPr>
              <a:t>weave</a:t>
            </a:r>
            <a:endParaRPr sz="900">
              <a:solidFill>
                <a:schemeClr val="lt1"/>
              </a:solidFill>
            </a:endParaRPr>
          </a:p>
        </p:txBody>
      </p:sp>
      <p:sp>
        <p:nvSpPr>
          <p:cNvPr id="330" name="Google Shape;330;p53"/>
          <p:cNvSpPr/>
          <p:nvPr/>
        </p:nvSpPr>
        <p:spPr>
          <a:xfrm>
            <a:off x="3660975" y="2531850"/>
            <a:ext cx="841800" cy="25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pod-busybox</a:t>
            </a:r>
            <a:endParaRPr sz="800">
              <a:solidFill>
                <a:schemeClr val="lt1"/>
              </a:solidFill>
            </a:endParaRPr>
          </a:p>
        </p:txBody>
      </p:sp>
      <p:sp>
        <p:nvSpPr>
          <p:cNvPr id="331" name="Google Shape;331;p53"/>
          <p:cNvSpPr/>
          <p:nvPr/>
        </p:nvSpPr>
        <p:spPr>
          <a:xfrm>
            <a:off x="643044" y="2303959"/>
            <a:ext cx="700492" cy="211074"/>
          </a:xfrm>
          <a:custGeom>
            <a:avLst/>
            <a:gdLst/>
            <a:ahLst/>
            <a:cxnLst/>
            <a:rect l="l" t="t" r="r" b="b"/>
            <a:pathLst>
              <a:path w="39897" h="10992" extrusionOk="0">
                <a:moveTo>
                  <a:pt x="0" y="10992"/>
                </a:moveTo>
                <a:cubicBezTo>
                  <a:pt x="9301" y="7057"/>
                  <a:pt x="18356" y="1910"/>
                  <a:pt x="28308" y="194"/>
                </a:cubicBezTo>
                <a:cubicBezTo>
                  <a:pt x="32801" y="-581"/>
                  <a:pt x="41131" y="3456"/>
                  <a:pt x="39689" y="7782"/>
                </a:cubicBezTo>
              </a:path>
            </a:pathLst>
          </a:custGeom>
          <a:noFill/>
          <a:ln w="9525" cap="flat" cmpd="sng">
            <a:solidFill>
              <a:schemeClr val="dk2"/>
            </a:solidFill>
            <a:prstDash val="solid"/>
            <a:round/>
            <a:headEnd type="none" w="med" len="med"/>
            <a:tailEnd type="none" w="med" len="med"/>
          </a:ln>
        </p:spPr>
      </p:sp>
      <p:sp>
        <p:nvSpPr>
          <p:cNvPr id="332" name="Google Shape;332;p53"/>
          <p:cNvSpPr/>
          <p:nvPr/>
        </p:nvSpPr>
        <p:spPr>
          <a:xfrm>
            <a:off x="1382042" y="2722364"/>
            <a:ext cx="347200" cy="239782"/>
          </a:xfrm>
          <a:custGeom>
            <a:avLst/>
            <a:gdLst/>
            <a:ahLst/>
            <a:cxnLst/>
            <a:rect l="l" t="t" r="r" b="b"/>
            <a:pathLst>
              <a:path w="19775" h="12487" extrusionOk="0">
                <a:moveTo>
                  <a:pt x="222" y="0"/>
                </a:moveTo>
                <a:cubicBezTo>
                  <a:pt x="222" y="4224"/>
                  <a:pt x="-665" y="11234"/>
                  <a:pt x="3433" y="12257"/>
                </a:cubicBezTo>
                <a:cubicBezTo>
                  <a:pt x="8904" y="13623"/>
                  <a:pt x="14136" y="7880"/>
                  <a:pt x="19775" y="7880"/>
                </a:cubicBezTo>
              </a:path>
            </a:pathLst>
          </a:custGeom>
          <a:noFill/>
          <a:ln w="9525" cap="flat" cmpd="sng">
            <a:solidFill>
              <a:schemeClr val="dk2"/>
            </a:solidFill>
            <a:prstDash val="solid"/>
            <a:round/>
            <a:headEnd type="none" w="med" len="med"/>
            <a:tailEnd type="none" w="med" len="med"/>
          </a:ln>
        </p:spPr>
      </p:sp>
      <p:sp>
        <p:nvSpPr>
          <p:cNvPr id="333" name="Google Shape;333;p53"/>
          <p:cNvSpPr/>
          <p:nvPr/>
        </p:nvSpPr>
        <p:spPr>
          <a:xfrm>
            <a:off x="3343079" y="2291546"/>
            <a:ext cx="783942" cy="245888"/>
          </a:xfrm>
          <a:custGeom>
            <a:avLst/>
            <a:gdLst/>
            <a:ahLst/>
            <a:cxnLst/>
            <a:rect l="l" t="t" r="r" b="b"/>
            <a:pathLst>
              <a:path w="44650" h="12805" extrusionOk="0">
                <a:moveTo>
                  <a:pt x="44650" y="12805"/>
                </a:moveTo>
                <a:cubicBezTo>
                  <a:pt x="32652" y="3807"/>
                  <a:pt x="0" y="-7738"/>
                  <a:pt x="0" y="7260"/>
                </a:cubicBezTo>
              </a:path>
            </a:pathLst>
          </a:custGeom>
          <a:noFill/>
          <a:ln w="9525" cap="flat" cmpd="sng">
            <a:solidFill>
              <a:schemeClr val="dk2"/>
            </a:solidFill>
            <a:prstDash val="solid"/>
            <a:round/>
            <a:headEnd type="none" w="med" len="med"/>
            <a:tailEnd type="none" w="med" len="med"/>
          </a:ln>
        </p:spPr>
      </p:sp>
      <p:sp>
        <p:nvSpPr>
          <p:cNvPr id="334" name="Google Shape;334;p53"/>
          <p:cNvSpPr/>
          <p:nvPr/>
        </p:nvSpPr>
        <p:spPr>
          <a:xfrm>
            <a:off x="2999820" y="2711169"/>
            <a:ext cx="338175" cy="229278"/>
          </a:xfrm>
          <a:custGeom>
            <a:avLst/>
            <a:gdLst/>
            <a:ahLst/>
            <a:cxnLst/>
            <a:rect l="l" t="t" r="r" b="b"/>
            <a:pathLst>
              <a:path w="19261" h="11940" extrusionOk="0">
                <a:moveTo>
                  <a:pt x="19261" y="0"/>
                </a:moveTo>
                <a:cubicBezTo>
                  <a:pt x="17519" y="6963"/>
                  <a:pt x="2664" y="16296"/>
                  <a:pt x="0" y="9630"/>
                </a:cubicBezTo>
              </a:path>
            </a:pathLst>
          </a:custGeom>
          <a:noFill/>
          <a:ln w="28575" cap="flat" cmpd="sng">
            <a:solidFill>
              <a:srgbClr val="FF9900"/>
            </a:solidFill>
            <a:prstDash val="dash"/>
            <a:round/>
            <a:headEnd type="none" w="med" len="med"/>
            <a:tailEnd type="none" w="med" len="med"/>
          </a:ln>
        </p:spPr>
      </p:sp>
      <p:sp>
        <p:nvSpPr>
          <p:cNvPr id="335" name="Google Shape;335;p53"/>
          <p:cNvSpPr/>
          <p:nvPr/>
        </p:nvSpPr>
        <p:spPr>
          <a:xfrm>
            <a:off x="689164" y="2784025"/>
            <a:ext cx="3473927" cy="428677"/>
          </a:xfrm>
          <a:custGeom>
            <a:avLst/>
            <a:gdLst/>
            <a:ahLst/>
            <a:cxnLst/>
            <a:rect l="l" t="t" r="r" b="b"/>
            <a:pathLst>
              <a:path w="197860" h="22324" extrusionOk="0">
                <a:moveTo>
                  <a:pt x="0" y="1751"/>
                </a:moveTo>
                <a:cubicBezTo>
                  <a:pt x="3405" y="4961"/>
                  <a:pt x="-8706" y="18287"/>
                  <a:pt x="20428" y="21011"/>
                </a:cubicBezTo>
                <a:cubicBezTo>
                  <a:pt x="49562" y="23735"/>
                  <a:pt x="145234" y="21595"/>
                  <a:pt x="174806" y="18093"/>
                </a:cubicBezTo>
                <a:cubicBezTo>
                  <a:pt x="204378" y="14591"/>
                  <a:pt x="194018" y="3016"/>
                  <a:pt x="197860" y="0"/>
                </a:cubicBezTo>
              </a:path>
            </a:pathLst>
          </a:custGeom>
          <a:noFill/>
          <a:ln w="28575" cap="flat" cmpd="sng">
            <a:solidFill>
              <a:srgbClr val="FF9900"/>
            </a:solidFill>
            <a:prstDash val="dash"/>
            <a:round/>
            <a:headEnd type="none" w="med" len="med"/>
            <a:tailEnd type="none" w="med" len="med"/>
          </a:ln>
        </p:spPr>
      </p:sp>
      <p:sp>
        <p:nvSpPr>
          <p:cNvPr id="336" name="Google Shape;336;p53"/>
          <p:cNvSpPr txBox="1"/>
          <p:nvPr/>
        </p:nvSpPr>
        <p:spPr>
          <a:xfrm>
            <a:off x="4673875" y="1989925"/>
            <a:ext cx="4323000" cy="2511600"/>
          </a:xfrm>
          <a:prstGeom prst="rect">
            <a:avLst/>
          </a:prstGeom>
          <a:noFill/>
          <a:ln>
            <a:noFill/>
          </a:ln>
        </p:spPr>
        <p:txBody>
          <a:bodyPr spcFirstLastPara="1" wrap="square" lIns="91425" tIns="91425" rIns="91425" bIns="91425" anchor="t" anchorCtr="0">
            <a:noAutofit/>
          </a:bodyPr>
          <a:lstStyle/>
          <a:p>
            <a:pPr marL="457200" lvl="0" indent="-304800" algn="l" rtl="0">
              <a:lnSpc>
                <a:spcPct val="175000"/>
              </a:lnSpc>
              <a:spcBef>
                <a:spcPts val="1500"/>
              </a:spcBef>
              <a:spcAft>
                <a:spcPts val="0"/>
              </a:spcAft>
              <a:buSzPts val="1200"/>
              <a:buFont typeface="Roboto"/>
              <a:buChar char="●"/>
            </a:pPr>
            <a:r>
              <a:rPr lang="en" sz="1200">
                <a:highlight>
                  <a:srgbClr val="FFFFFF"/>
                </a:highlight>
                <a:latin typeface="Roboto"/>
                <a:ea typeface="Roboto"/>
                <a:cs typeface="Roboto"/>
                <a:sym typeface="Roboto"/>
              </a:rPr>
              <a:t>all containers can communicate with all other containers without NAT</a:t>
            </a:r>
            <a:endParaRPr sz="1200">
              <a:highlight>
                <a:srgbClr val="FFFFFF"/>
              </a:highlight>
              <a:latin typeface="Roboto"/>
              <a:ea typeface="Roboto"/>
              <a:cs typeface="Roboto"/>
              <a:sym typeface="Roboto"/>
            </a:endParaRPr>
          </a:p>
          <a:p>
            <a:pPr marL="457200" lvl="0" indent="-304800" algn="l" rtl="0">
              <a:lnSpc>
                <a:spcPct val="175000"/>
              </a:lnSpc>
              <a:spcBef>
                <a:spcPts val="0"/>
              </a:spcBef>
              <a:spcAft>
                <a:spcPts val="0"/>
              </a:spcAft>
              <a:buSzPts val="1200"/>
              <a:buFont typeface="Roboto"/>
              <a:buChar char="●"/>
            </a:pPr>
            <a:r>
              <a:rPr lang="en" sz="1200">
                <a:highlight>
                  <a:srgbClr val="FFFFFF"/>
                </a:highlight>
                <a:latin typeface="Roboto"/>
                <a:ea typeface="Roboto"/>
                <a:cs typeface="Roboto"/>
                <a:sym typeface="Roboto"/>
              </a:rPr>
              <a:t>all nodes can communicate with all containers (and vice-versa) without NAT</a:t>
            </a:r>
            <a:endParaRPr sz="1200">
              <a:highlight>
                <a:srgbClr val="FFFFFF"/>
              </a:highlight>
              <a:latin typeface="Roboto"/>
              <a:ea typeface="Roboto"/>
              <a:cs typeface="Roboto"/>
              <a:sym typeface="Roboto"/>
            </a:endParaRPr>
          </a:p>
          <a:p>
            <a:pPr marL="457200" lvl="0" indent="-304800" algn="l" rtl="0">
              <a:lnSpc>
                <a:spcPct val="175000"/>
              </a:lnSpc>
              <a:spcBef>
                <a:spcPts val="0"/>
              </a:spcBef>
              <a:spcAft>
                <a:spcPts val="0"/>
              </a:spcAft>
              <a:buSzPts val="1200"/>
              <a:buFont typeface="Roboto"/>
              <a:buChar char="●"/>
            </a:pPr>
            <a:r>
              <a:rPr lang="en" sz="1200">
                <a:highlight>
                  <a:srgbClr val="FFFFFF"/>
                </a:highlight>
                <a:latin typeface="Roboto"/>
                <a:ea typeface="Roboto"/>
                <a:cs typeface="Roboto"/>
                <a:sym typeface="Roboto"/>
              </a:rPr>
              <a:t>the IP that a container sees itself as is the same IP that others see it as</a:t>
            </a:r>
            <a:endParaRPr sz="1200">
              <a:highlight>
                <a:srgbClr val="FFFFFF"/>
              </a:highlight>
              <a:latin typeface="Roboto"/>
              <a:ea typeface="Roboto"/>
              <a:cs typeface="Roboto"/>
              <a:sym typeface="Roboto"/>
            </a:endParaRPr>
          </a:p>
          <a:p>
            <a:pPr marL="0" lvl="0" indent="0" algn="l" rtl="0">
              <a:spcBef>
                <a:spcPts val="23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Long Long Time Ago</a:t>
            </a:r>
            <a:endParaRPr/>
          </a:p>
        </p:txBody>
      </p:sp>
      <p:sp>
        <p:nvSpPr>
          <p:cNvPr id="92" name="Google Shape;92;p17"/>
          <p:cNvSpPr txBox="1">
            <a:spLocks noGrp="1"/>
          </p:cNvSpPr>
          <p:nvPr>
            <p:ph type="body" idx="1"/>
          </p:nvPr>
        </p:nvSpPr>
        <p:spPr>
          <a:xfrm>
            <a:off x="471900" y="2115975"/>
            <a:ext cx="33123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Deployment - Slow</a:t>
            </a:r>
            <a:endParaRPr/>
          </a:p>
          <a:p>
            <a:pPr marL="457200" lvl="0" indent="-342900" algn="l" rtl="0">
              <a:spcBef>
                <a:spcPts val="0"/>
              </a:spcBef>
              <a:spcAft>
                <a:spcPts val="0"/>
              </a:spcAft>
              <a:buSzPts val="1800"/>
              <a:buChar char="●"/>
            </a:pPr>
            <a:r>
              <a:rPr lang="en"/>
              <a:t>Cost - High</a:t>
            </a:r>
            <a:endParaRPr/>
          </a:p>
          <a:p>
            <a:pPr marL="457200" lvl="0" indent="-342900" algn="l" rtl="0">
              <a:spcBef>
                <a:spcPts val="0"/>
              </a:spcBef>
              <a:spcAft>
                <a:spcPts val="0"/>
              </a:spcAft>
              <a:buSzPts val="1800"/>
              <a:buChar char="●"/>
            </a:pPr>
            <a:r>
              <a:rPr lang="en"/>
              <a:t>Migration - Hard</a:t>
            </a:r>
            <a:endParaRPr/>
          </a:p>
        </p:txBody>
      </p:sp>
      <p:pic>
        <p:nvPicPr>
          <p:cNvPr id="93" name="Google Shape;93;p17"/>
          <p:cNvPicPr preferRelativeResize="0"/>
          <p:nvPr/>
        </p:nvPicPr>
        <p:blipFill>
          <a:blip r:embed="rId3">
            <a:alphaModFix/>
          </a:blip>
          <a:stretch>
            <a:fillRect/>
          </a:stretch>
        </p:blipFill>
        <p:spPr>
          <a:xfrm>
            <a:off x="3970450" y="2196726"/>
            <a:ext cx="5021151" cy="2432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4"/>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FFFFFF"/>
                </a:solidFill>
              </a:rPr>
              <a:t>Service</a:t>
            </a:r>
            <a:endParaRPr/>
          </a:p>
        </p:txBody>
      </p:sp>
      <p:sp>
        <p:nvSpPr>
          <p:cNvPr id="342" name="Google Shape;342;p54"/>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Network</a:t>
            </a:r>
            <a:endParaRPr/>
          </a:p>
        </p:txBody>
      </p:sp>
      <p:pic>
        <p:nvPicPr>
          <p:cNvPr id="348" name="Google Shape;348;p55"/>
          <p:cNvPicPr preferRelativeResize="0"/>
          <p:nvPr/>
        </p:nvPicPr>
        <p:blipFill>
          <a:blip r:embed="rId3">
            <a:alphaModFix/>
          </a:blip>
          <a:stretch>
            <a:fillRect/>
          </a:stretch>
        </p:blipFill>
        <p:spPr>
          <a:xfrm>
            <a:off x="1083313" y="1786100"/>
            <a:ext cx="6977375" cy="33322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don’t use Pod IP directly</a:t>
            </a:r>
            <a:endParaRPr/>
          </a:p>
        </p:txBody>
      </p:sp>
      <p:sp>
        <p:nvSpPr>
          <p:cNvPr id="354" name="Google Shape;354;p5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When the Pod die, the Pod IP will gone</a:t>
            </a:r>
            <a:endParaRPr/>
          </a:p>
          <a:p>
            <a:pPr marL="457200" lvl="0" indent="-342900" algn="l" rtl="0">
              <a:spcBef>
                <a:spcPts val="0"/>
              </a:spcBef>
              <a:spcAft>
                <a:spcPts val="0"/>
              </a:spcAft>
              <a:buSzPts val="1800"/>
              <a:buChar char="●"/>
            </a:pPr>
            <a:r>
              <a:rPr lang="en"/>
              <a:t>When use deployment or ReplicaSet, pod will be recreated when update image, and will be terminated when scale down</a:t>
            </a:r>
            <a:endParaRPr/>
          </a:p>
          <a:p>
            <a:pPr marL="457200" lvl="0" indent="-342900" algn="l" rtl="0">
              <a:spcBef>
                <a:spcPts val="0"/>
              </a:spcBef>
              <a:spcAft>
                <a:spcPts val="0"/>
              </a:spcAft>
              <a:buSzPts val="1800"/>
              <a:buChar char="●"/>
            </a:pPr>
            <a:r>
              <a:rPr lang="en"/>
              <a:t>Multiple IP address when using replica in ReplicaSet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Service and Label</a:t>
            </a:r>
            <a:endParaRPr/>
          </a:p>
        </p:txBody>
      </p:sp>
      <p:pic>
        <p:nvPicPr>
          <p:cNvPr id="360" name="Google Shape;360;p57"/>
          <p:cNvPicPr preferRelativeResize="0"/>
          <p:nvPr/>
        </p:nvPicPr>
        <p:blipFill>
          <a:blip r:embed="rId3">
            <a:alphaModFix/>
          </a:blip>
          <a:stretch>
            <a:fillRect/>
          </a:stretch>
        </p:blipFill>
        <p:spPr>
          <a:xfrm>
            <a:off x="2764275" y="1746375"/>
            <a:ext cx="3427653" cy="3332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Service and Label</a:t>
            </a:r>
            <a:endParaRPr/>
          </a:p>
        </p:txBody>
      </p:sp>
      <p:pic>
        <p:nvPicPr>
          <p:cNvPr id="366" name="Google Shape;366;p58"/>
          <p:cNvPicPr preferRelativeResize="0"/>
          <p:nvPr/>
        </p:nvPicPr>
        <p:blipFill>
          <a:blip r:embed="rId3">
            <a:alphaModFix/>
          </a:blip>
          <a:stretch>
            <a:fillRect/>
          </a:stretch>
        </p:blipFill>
        <p:spPr>
          <a:xfrm>
            <a:off x="2173325" y="1731800"/>
            <a:ext cx="3613960" cy="3332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 Types</a:t>
            </a:r>
            <a:endParaRPr/>
          </a:p>
        </p:txBody>
      </p:sp>
      <p:sp>
        <p:nvSpPr>
          <p:cNvPr id="372" name="Google Shape;372;p5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ClusterIP</a:t>
            </a:r>
            <a:endParaRPr/>
          </a:p>
          <a:p>
            <a:pPr marL="457200" lvl="0" indent="-342900" algn="l" rtl="0">
              <a:spcBef>
                <a:spcPts val="0"/>
              </a:spcBef>
              <a:spcAft>
                <a:spcPts val="0"/>
              </a:spcAft>
              <a:buSzPts val="1800"/>
              <a:buChar char="●"/>
            </a:pPr>
            <a:r>
              <a:rPr lang="en"/>
              <a:t>NodePort</a:t>
            </a:r>
            <a:endParaRPr/>
          </a:p>
          <a:p>
            <a:pPr marL="457200" lvl="0" indent="-342900" algn="l" rtl="0">
              <a:spcBef>
                <a:spcPts val="0"/>
              </a:spcBef>
              <a:spcAft>
                <a:spcPts val="0"/>
              </a:spcAft>
              <a:buSzPts val="1800"/>
              <a:buChar char="●"/>
            </a:pPr>
            <a:r>
              <a:rPr lang="en"/>
              <a:t>LoadBalancer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ClusterIP</a:t>
            </a:r>
            <a:endParaRPr/>
          </a:p>
        </p:txBody>
      </p:sp>
      <p:sp>
        <p:nvSpPr>
          <p:cNvPr id="378" name="Google Shape;378;p6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Create service for pod</a:t>
            </a:r>
            <a:endParaRPr/>
          </a:p>
          <a:p>
            <a:pPr marL="457200" lvl="0" indent="-342900" algn="l" rtl="0">
              <a:spcBef>
                <a:spcPts val="0"/>
              </a:spcBef>
              <a:spcAft>
                <a:spcPts val="0"/>
              </a:spcAft>
              <a:buSzPts val="1800"/>
              <a:buChar char="●"/>
            </a:pPr>
            <a:r>
              <a:rPr lang="en"/>
              <a:t>How does ClusterIP service for pod work?</a:t>
            </a:r>
            <a:endParaRPr/>
          </a:p>
          <a:p>
            <a:pPr marL="457200" lvl="0" indent="-342900" algn="l" rtl="0">
              <a:spcBef>
                <a:spcPts val="0"/>
              </a:spcBef>
              <a:spcAft>
                <a:spcPts val="0"/>
              </a:spcAft>
              <a:buSzPts val="1800"/>
              <a:buChar char="●"/>
            </a:pPr>
            <a:r>
              <a:rPr lang="en"/>
              <a:t>Create service for deployment</a:t>
            </a:r>
            <a:endParaRPr/>
          </a:p>
          <a:p>
            <a:pPr marL="457200" lvl="0" indent="-342900" algn="l" rtl="0">
              <a:spcBef>
                <a:spcPts val="0"/>
              </a:spcBef>
              <a:spcAft>
                <a:spcPts val="0"/>
              </a:spcAft>
              <a:buSzPts val="1800"/>
              <a:buChar char="●"/>
            </a:pPr>
            <a:r>
              <a:rPr lang="en"/>
              <a:t>How does ClusterIP service for deployment work?</a:t>
            </a:r>
            <a:endParaRPr/>
          </a:p>
          <a:p>
            <a:pPr marL="0" lvl="0" indent="0" algn="l" rtl="0">
              <a:spcBef>
                <a:spcPts val="1600"/>
              </a:spcBef>
              <a:spcAft>
                <a:spcPts val="16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ClusterIP</a:t>
            </a:r>
            <a:endParaRPr/>
          </a:p>
        </p:txBody>
      </p:sp>
      <p:sp>
        <p:nvSpPr>
          <p:cNvPr id="384" name="Google Shape;384;p6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How to create ClusterIP Service?</a:t>
            </a:r>
            <a:endParaRPr/>
          </a:p>
          <a:p>
            <a:pPr marL="457200" lvl="0" indent="-342900" algn="l" rtl="0">
              <a:spcBef>
                <a:spcPts val="0"/>
              </a:spcBef>
              <a:spcAft>
                <a:spcPts val="0"/>
              </a:spcAft>
              <a:buSzPts val="1800"/>
              <a:buChar char="●"/>
            </a:pPr>
            <a:r>
              <a:rPr lang="en"/>
              <a:t>Why we need ClusterIP Service?</a:t>
            </a:r>
            <a:endParaRPr/>
          </a:p>
          <a:p>
            <a:pPr marL="457200" lvl="0" indent="-342900" algn="l" rtl="0">
              <a:spcBef>
                <a:spcPts val="0"/>
              </a:spcBef>
              <a:spcAft>
                <a:spcPts val="0"/>
              </a:spcAft>
              <a:buSzPts val="1800"/>
              <a:buChar char="●"/>
            </a:pPr>
            <a:r>
              <a:rPr lang="en"/>
              <a:t>How does ClusterIP work?</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ClusterIP Service</a:t>
            </a:r>
            <a:endParaRPr/>
          </a:p>
        </p:txBody>
      </p:sp>
      <p:sp>
        <p:nvSpPr>
          <p:cNvPr id="390" name="Google Shape;390;p6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kubectl expose &lt;resource&gt;  &lt;resource name&gt;</a:t>
            </a:r>
            <a:endParaRPr/>
          </a:p>
          <a:p>
            <a:pPr marL="914400" lvl="1" indent="-317500" algn="l" rtl="0">
              <a:spcBef>
                <a:spcPts val="0"/>
              </a:spcBef>
              <a:spcAft>
                <a:spcPts val="0"/>
              </a:spcAft>
              <a:buSzPts val="1400"/>
              <a:buChar char="○"/>
            </a:pPr>
            <a:r>
              <a:rPr lang="en"/>
              <a:t># Create a service for an nginx deployment, which serves on port 80 and connects to the containers on port 8000. </a:t>
            </a:r>
            <a:br>
              <a:rPr lang="en"/>
            </a:br>
            <a:r>
              <a:rPr lang="en">
                <a:solidFill>
                  <a:srgbClr val="FF0000"/>
                </a:solidFill>
              </a:rPr>
              <a:t>kubectl expose deployment nginx --port=80 --target-port=8000</a:t>
            </a:r>
            <a:endParaRPr>
              <a:solidFill>
                <a:srgbClr val="FF0000"/>
              </a:solidFill>
            </a:endParaRPr>
          </a:p>
          <a:p>
            <a:pPr marL="914400" lvl="1" indent="-317500" algn="l" rtl="0">
              <a:spcBef>
                <a:spcPts val="0"/>
              </a:spcBef>
              <a:spcAft>
                <a:spcPts val="0"/>
              </a:spcAft>
              <a:buSzPts val="1400"/>
              <a:buChar char="○"/>
            </a:pPr>
            <a:r>
              <a:rPr lang="en"/>
              <a:t># Create a service for a pod valid-pod, which serves on port 444 with the name "frontend"</a:t>
            </a:r>
            <a:br>
              <a:rPr lang="en"/>
            </a:br>
            <a:r>
              <a:rPr lang="en">
                <a:solidFill>
                  <a:srgbClr val="FF0000"/>
                </a:solidFill>
              </a:rPr>
              <a:t>kubectl expose pod valid-pod --port=444 --name=frontend</a:t>
            </a:r>
            <a:endParaRPr/>
          </a:p>
          <a:p>
            <a:pPr marL="457200" lvl="0" indent="-342900" algn="l" rtl="0">
              <a:spcBef>
                <a:spcPts val="0"/>
              </a:spcBef>
              <a:spcAft>
                <a:spcPts val="0"/>
              </a:spcAft>
              <a:buSzPts val="1800"/>
              <a:buChar char="●"/>
            </a:pPr>
            <a:r>
              <a:rPr lang="en"/>
              <a:t>kubectl create xxx.yml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 Creation</a:t>
            </a:r>
            <a:endParaRPr/>
          </a:p>
        </p:txBody>
      </p:sp>
      <p:sp>
        <p:nvSpPr>
          <p:cNvPr id="396" name="Google Shape;396;p6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kubectl expose &lt;resource&gt;  &lt;resource name&gt;</a:t>
            </a:r>
            <a:endParaRPr/>
          </a:p>
          <a:p>
            <a:pPr marL="457200" lvl="0" indent="-342900" algn="l" rtl="0">
              <a:spcBef>
                <a:spcPts val="0"/>
              </a:spcBef>
              <a:spcAft>
                <a:spcPts val="0"/>
              </a:spcAft>
              <a:buSzPts val="1800"/>
              <a:buChar char="●"/>
            </a:pPr>
            <a:r>
              <a:rPr lang="en"/>
              <a:t>kubectl create xxx.yml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Virtualization</a:t>
            </a:r>
            <a:endParaRPr/>
          </a:p>
        </p:txBody>
      </p:sp>
      <p:sp>
        <p:nvSpPr>
          <p:cNvPr id="99" name="Google Shape;99;p18"/>
          <p:cNvSpPr txBox="1">
            <a:spLocks noGrp="1"/>
          </p:cNvSpPr>
          <p:nvPr>
            <p:ph type="body" idx="1"/>
          </p:nvPr>
        </p:nvSpPr>
        <p:spPr>
          <a:xfrm>
            <a:off x="471900" y="1919075"/>
            <a:ext cx="4100100" cy="2935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Deploy many apps in one physical machine</a:t>
            </a:r>
            <a:endParaRPr/>
          </a:p>
          <a:p>
            <a:pPr marL="457200" lvl="0" indent="-342900" algn="l" rtl="0">
              <a:spcBef>
                <a:spcPts val="0"/>
              </a:spcBef>
              <a:spcAft>
                <a:spcPts val="0"/>
              </a:spcAft>
              <a:buSzPts val="1800"/>
              <a:buChar char="●"/>
            </a:pPr>
            <a:r>
              <a:rPr lang="en"/>
              <a:t>Each app run in a single VM</a:t>
            </a:r>
            <a:endParaRPr/>
          </a:p>
        </p:txBody>
      </p:sp>
      <p:pic>
        <p:nvPicPr>
          <p:cNvPr id="100" name="Google Shape;100;p18"/>
          <p:cNvPicPr preferRelativeResize="0"/>
          <p:nvPr/>
        </p:nvPicPr>
        <p:blipFill>
          <a:blip r:embed="rId3">
            <a:alphaModFix/>
          </a:blip>
          <a:stretch>
            <a:fillRect/>
          </a:stretch>
        </p:blipFill>
        <p:spPr>
          <a:xfrm>
            <a:off x="5087585" y="1989800"/>
            <a:ext cx="3708690" cy="2710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does that work?</a:t>
            </a:r>
            <a:endParaRPr/>
          </a:p>
        </p:txBody>
      </p:sp>
      <p:sp>
        <p:nvSpPr>
          <p:cNvPr id="402" name="Google Shape;402;p64"/>
          <p:cNvSpPr txBox="1">
            <a:spLocks noGrp="1"/>
          </p:cNvSpPr>
          <p:nvPr>
            <p:ph type="body" idx="1"/>
          </p:nvPr>
        </p:nvSpPr>
        <p:spPr>
          <a:xfrm>
            <a:off x="471900" y="1919075"/>
            <a:ext cx="8222100" cy="147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solidFill>
                  <a:srgbClr val="FF0000"/>
                </a:solidFill>
              </a:rPr>
              <a:t>apiserver</a:t>
            </a:r>
            <a:r>
              <a:rPr lang="en"/>
              <a:t>: kubectl -&gt; apiserver -&gt; etcd</a:t>
            </a:r>
            <a:endParaRPr/>
          </a:p>
          <a:p>
            <a:pPr marL="457200" lvl="0" indent="-342900" algn="l" rtl="0">
              <a:spcBef>
                <a:spcPts val="0"/>
              </a:spcBef>
              <a:spcAft>
                <a:spcPts val="0"/>
              </a:spcAft>
              <a:buSzPts val="1800"/>
              <a:buChar char="●"/>
            </a:pPr>
            <a:r>
              <a:rPr lang="en" b="1">
                <a:solidFill>
                  <a:srgbClr val="FF0000"/>
                </a:solidFill>
              </a:rPr>
              <a:t>kube-proxy</a:t>
            </a:r>
            <a:r>
              <a:rPr lang="en"/>
              <a:t>: get the changes about </a:t>
            </a:r>
            <a:r>
              <a:rPr lang="en">
                <a:solidFill>
                  <a:srgbClr val="FF0000"/>
                </a:solidFill>
              </a:rPr>
              <a:t>service/pod</a:t>
            </a:r>
            <a:r>
              <a:rPr lang="en"/>
              <a:t>, and do some change in local </a:t>
            </a:r>
            <a:r>
              <a:rPr lang="en">
                <a:solidFill>
                  <a:srgbClr val="FF0000"/>
                </a:solidFill>
              </a:rPr>
              <a:t>iptables (every k8s node)</a:t>
            </a:r>
            <a:endParaRPr>
              <a:solidFill>
                <a:srgbClr val="FF0000"/>
              </a:solidFill>
            </a:endParaRPr>
          </a:p>
          <a:p>
            <a:pPr marL="457200" lvl="0" indent="-342900" algn="l" rtl="0">
              <a:spcBef>
                <a:spcPts val="0"/>
              </a:spcBef>
              <a:spcAft>
                <a:spcPts val="0"/>
              </a:spcAft>
              <a:buSzPts val="1800"/>
              <a:buChar char="●"/>
            </a:pPr>
            <a:r>
              <a:rPr lang="en" b="1">
                <a:solidFill>
                  <a:srgbClr val="FF0000"/>
                </a:solidFill>
              </a:rPr>
              <a:t>iptables</a:t>
            </a:r>
            <a:r>
              <a:rPr lang="en"/>
              <a:t>:  virtual IP tech for data forwarding and load balancing.</a:t>
            </a:r>
            <a:endParaRPr/>
          </a:p>
        </p:txBody>
      </p:sp>
      <p:sp>
        <p:nvSpPr>
          <p:cNvPr id="403" name="Google Shape;403;p64"/>
          <p:cNvSpPr/>
          <p:nvPr/>
        </p:nvSpPr>
        <p:spPr>
          <a:xfrm>
            <a:off x="1331875" y="3852175"/>
            <a:ext cx="1889700" cy="963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4"/>
          <p:cNvSpPr/>
          <p:nvPr/>
        </p:nvSpPr>
        <p:spPr>
          <a:xfrm>
            <a:off x="3979400" y="3852175"/>
            <a:ext cx="1889700" cy="963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4"/>
          <p:cNvSpPr/>
          <p:nvPr/>
        </p:nvSpPr>
        <p:spPr>
          <a:xfrm>
            <a:off x="6568575" y="3852175"/>
            <a:ext cx="1889700" cy="963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4"/>
          <p:cNvSpPr txBox="1"/>
          <p:nvPr/>
        </p:nvSpPr>
        <p:spPr>
          <a:xfrm>
            <a:off x="1736825" y="3458175"/>
            <a:ext cx="14301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k8s-master</a:t>
            </a:r>
            <a:endParaRPr/>
          </a:p>
        </p:txBody>
      </p:sp>
      <p:sp>
        <p:nvSpPr>
          <p:cNvPr id="407" name="Google Shape;407;p64"/>
          <p:cNvSpPr txBox="1"/>
          <p:nvPr/>
        </p:nvSpPr>
        <p:spPr>
          <a:xfrm>
            <a:off x="4367713" y="3458175"/>
            <a:ext cx="14301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k8s-node1</a:t>
            </a:r>
            <a:endParaRPr/>
          </a:p>
        </p:txBody>
      </p:sp>
      <p:sp>
        <p:nvSpPr>
          <p:cNvPr id="408" name="Google Shape;408;p64"/>
          <p:cNvSpPr txBox="1"/>
          <p:nvPr/>
        </p:nvSpPr>
        <p:spPr>
          <a:xfrm>
            <a:off x="6943950" y="3458175"/>
            <a:ext cx="14301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k8s-node2</a:t>
            </a:r>
            <a:endParaRPr/>
          </a:p>
        </p:txBody>
      </p:sp>
      <p:sp>
        <p:nvSpPr>
          <p:cNvPr id="409" name="Google Shape;409;p64"/>
          <p:cNvSpPr/>
          <p:nvPr/>
        </p:nvSpPr>
        <p:spPr>
          <a:xfrm>
            <a:off x="1397550" y="4231525"/>
            <a:ext cx="751500" cy="204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api-server</a:t>
            </a:r>
            <a:endParaRPr sz="1000"/>
          </a:p>
        </p:txBody>
      </p:sp>
      <p:sp>
        <p:nvSpPr>
          <p:cNvPr id="410" name="Google Shape;410;p64"/>
          <p:cNvSpPr/>
          <p:nvPr/>
        </p:nvSpPr>
        <p:spPr>
          <a:xfrm>
            <a:off x="304800" y="4231525"/>
            <a:ext cx="591000" cy="204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kubectl</a:t>
            </a:r>
            <a:endParaRPr sz="1000"/>
          </a:p>
        </p:txBody>
      </p:sp>
      <p:sp>
        <p:nvSpPr>
          <p:cNvPr id="411" name="Google Shape;411;p64"/>
          <p:cNvSpPr/>
          <p:nvPr/>
        </p:nvSpPr>
        <p:spPr>
          <a:xfrm>
            <a:off x="2002375" y="4567125"/>
            <a:ext cx="434400" cy="2043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etcd</a:t>
            </a:r>
            <a:endParaRPr sz="1000"/>
          </a:p>
        </p:txBody>
      </p:sp>
      <p:cxnSp>
        <p:nvCxnSpPr>
          <p:cNvPr id="412" name="Google Shape;412;p64"/>
          <p:cNvCxnSpPr>
            <a:stCxn id="410" idx="3"/>
            <a:endCxn id="409" idx="1"/>
          </p:cNvCxnSpPr>
          <p:nvPr/>
        </p:nvCxnSpPr>
        <p:spPr>
          <a:xfrm>
            <a:off x="895800" y="4333675"/>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413" name="Google Shape;413;p64"/>
          <p:cNvCxnSpPr>
            <a:stCxn id="409" idx="2"/>
            <a:endCxn id="411" idx="1"/>
          </p:cNvCxnSpPr>
          <p:nvPr/>
        </p:nvCxnSpPr>
        <p:spPr>
          <a:xfrm rot="-5400000" flipH="1">
            <a:off x="1771200" y="4437925"/>
            <a:ext cx="233400" cy="229200"/>
          </a:xfrm>
          <a:prstGeom prst="bentConnector2">
            <a:avLst/>
          </a:prstGeom>
          <a:noFill/>
          <a:ln w="9525" cap="flat" cmpd="sng">
            <a:solidFill>
              <a:schemeClr val="dk2"/>
            </a:solidFill>
            <a:prstDash val="solid"/>
            <a:round/>
            <a:headEnd type="none" w="med" len="med"/>
            <a:tailEnd type="stealth" w="med" len="med"/>
          </a:ln>
        </p:spPr>
      </p:cxnSp>
      <p:sp>
        <p:nvSpPr>
          <p:cNvPr id="414" name="Google Shape;414;p64"/>
          <p:cNvSpPr/>
          <p:nvPr/>
        </p:nvSpPr>
        <p:spPr>
          <a:xfrm>
            <a:off x="4156150" y="4490925"/>
            <a:ext cx="629700" cy="204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kubelet</a:t>
            </a:r>
            <a:endParaRPr sz="1000"/>
          </a:p>
        </p:txBody>
      </p:sp>
      <p:sp>
        <p:nvSpPr>
          <p:cNvPr id="415" name="Google Shape;415;p64"/>
          <p:cNvSpPr/>
          <p:nvPr/>
        </p:nvSpPr>
        <p:spPr>
          <a:xfrm>
            <a:off x="4935975" y="4490925"/>
            <a:ext cx="849600" cy="204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kube-proxy</a:t>
            </a:r>
            <a:endParaRPr sz="1000"/>
          </a:p>
        </p:txBody>
      </p:sp>
      <p:sp>
        <p:nvSpPr>
          <p:cNvPr id="416" name="Google Shape;416;p64"/>
          <p:cNvSpPr/>
          <p:nvPr/>
        </p:nvSpPr>
        <p:spPr>
          <a:xfrm>
            <a:off x="6730725" y="4490925"/>
            <a:ext cx="629700" cy="204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kubelet</a:t>
            </a:r>
            <a:endParaRPr sz="1000"/>
          </a:p>
        </p:txBody>
      </p:sp>
      <p:sp>
        <p:nvSpPr>
          <p:cNvPr id="417" name="Google Shape;417;p64"/>
          <p:cNvSpPr/>
          <p:nvPr/>
        </p:nvSpPr>
        <p:spPr>
          <a:xfrm>
            <a:off x="7524450" y="4490925"/>
            <a:ext cx="849600" cy="204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kube-proxy</a:t>
            </a:r>
            <a:endParaRPr sz="1000"/>
          </a:p>
        </p:txBody>
      </p:sp>
      <p:sp>
        <p:nvSpPr>
          <p:cNvPr id="418" name="Google Shape;418;p64"/>
          <p:cNvSpPr/>
          <p:nvPr/>
        </p:nvSpPr>
        <p:spPr>
          <a:xfrm>
            <a:off x="2480550" y="4683875"/>
            <a:ext cx="1999025" cy="291975"/>
          </a:xfrm>
          <a:custGeom>
            <a:avLst/>
            <a:gdLst/>
            <a:ahLst/>
            <a:cxnLst/>
            <a:rect l="l" t="t" r="r" b="b"/>
            <a:pathLst>
              <a:path w="79961" h="11679" extrusionOk="0">
                <a:moveTo>
                  <a:pt x="79961" y="292"/>
                </a:moveTo>
                <a:cubicBezTo>
                  <a:pt x="77432" y="2189"/>
                  <a:pt x="78113" y="11722"/>
                  <a:pt x="64786" y="11673"/>
                </a:cubicBezTo>
                <a:cubicBezTo>
                  <a:pt x="51459" y="11624"/>
                  <a:pt x="10798" y="1946"/>
                  <a:pt x="0" y="0"/>
                </a:cubicBezTo>
              </a:path>
            </a:pathLst>
          </a:custGeom>
          <a:noFill/>
          <a:ln w="9525" cap="flat" cmpd="sng">
            <a:solidFill>
              <a:schemeClr val="dk2"/>
            </a:solidFill>
            <a:prstDash val="dash"/>
            <a:round/>
            <a:headEnd type="none" w="med" len="med"/>
            <a:tailEnd type="none" w="med" len="med"/>
          </a:ln>
        </p:spPr>
      </p:sp>
      <p:sp>
        <p:nvSpPr>
          <p:cNvPr id="419" name="Google Shape;419;p64"/>
          <p:cNvSpPr/>
          <p:nvPr/>
        </p:nvSpPr>
        <p:spPr>
          <a:xfrm>
            <a:off x="2473250" y="4669275"/>
            <a:ext cx="2874525" cy="255950"/>
          </a:xfrm>
          <a:custGeom>
            <a:avLst/>
            <a:gdLst/>
            <a:ahLst/>
            <a:cxnLst/>
            <a:rect l="l" t="t" r="r" b="b"/>
            <a:pathLst>
              <a:path w="114981" h="10238" extrusionOk="0">
                <a:moveTo>
                  <a:pt x="114981" y="1167"/>
                </a:moveTo>
                <a:cubicBezTo>
                  <a:pt x="109145" y="2675"/>
                  <a:pt x="99126" y="10409"/>
                  <a:pt x="79962" y="10214"/>
                </a:cubicBezTo>
                <a:cubicBezTo>
                  <a:pt x="60799" y="10020"/>
                  <a:pt x="13327" y="1702"/>
                  <a:pt x="0" y="0"/>
                </a:cubicBezTo>
              </a:path>
            </a:pathLst>
          </a:custGeom>
          <a:noFill/>
          <a:ln w="9525" cap="flat" cmpd="sng">
            <a:solidFill>
              <a:schemeClr val="dk2"/>
            </a:solidFill>
            <a:prstDash val="dash"/>
            <a:round/>
            <a:headEnd type="none" w="med" len="med"/>
            <a:tailEnd type="none" w="med" len="med"/>
          </a:ln>
        </p:spPr>
      </p:sp>
      <p:sp>
        <p:nvSpPr>
          <p:cNvPr id="420" name="Google Shape;420;p64"/>
          <p:cNvSpPr/>
          <p:nvPr/>
        </p:nvSpPr>
        <p:spPr>
          <a:xfrm>
            <a:off x="2436775" y="4683875"/>
            <a:ext cx="4647875" cy="370350"/>
          </a:xfrm>
          <a:custGeom>
            <a:avLst/>
            <a:gdLst/>
            <a:ahLst/>
            <a:cxnLst/>
            <a:rect l="l" t="t" r="r" b="b"/>
            <a:pathLst>
              <a:path w="185915" h="14814" extrusionOk="0">
                <a:moveTo>
                  <a:pt x="184728" y="583"/>
                </a:moveTo>
                <a:cubicBezTo>
                  <a:pt x="182588" y="2237"/>
                  <a:pt x="194213" y="8220"/>
                  <a:pt x="171888" y="10506"/>
                </a:cubicBezTo>
                <a:cubicBezTo>
                  <a:pt x="149563" y="12792"/>
                  <a:pt x="79427" y="16050"/>
                  <a:pt x="50779" y="14299"/>
                </a:cubicBezTo>
                <a:cubicBezTo>
                  <a:pt x="22131" y="12548"/>
                  <a:pt x="8463" y="2383"/>
                  <a:pt x="0" y="0"/>
                </a:cubicBezTo>
              </a:path>
            </a:pathLst>
          </a:custGeom>
          <a:noFill/>
          <a:ln w="9525" cap="flat" cmpd="sng">
            <a:solidFill>
              <a:schemeClr val="dk2"/>
            </a:solidFill>
            <a:prstDash val="dash"/>
            <a:round/>
            <a:headEnd type="none" w="med" len="med"/>
            <a:tailEnd type="none" w="med" len="med"/>
          </a:ln>
        </p:spPr>
      </p:sp>
      <p:sp>
        <p:nvSpPr>
          <p:cNvPr id="421" name="Google Shape;421;p64"/>
          <p:cNvSpPr/>
          <p:nvPr/>
        </p:nvSpPr>
        <p:spPr>
          <a:xfrm>
            <a:off x="2363091" y="4661975"/>
            <a:ext cx="5574675" cy="466475"/>
          </a:xfrm>
          <a:custGeom>
            <a:avLst/>
            <a:gdLst/>
            <a:ahLst/>
            <a:cxnLst/>
            <a:rect l="l" t="t" r="r" b="b"/>
            <a:pathLst>
              <a:path w="222987" h="18659" extrusionOk="0">
                <a:moveTo>
                  <a:pt x="222987" y="1459"/>
                </a:moveTo>
                <a:cubicBezTo>
                  <a:pt x="215789" y="3842"/>
                  <a:pt x="214232" y="13133"/>
                  <a:pt x="179796" y="15759"/>
                </a:cubicBezTo>
                <a:cubicBezTo>
                  <a:pt x="145360" y="18386"/>
                  <a:pt x="45603" y="19845"/>
                  <a:pt x="16371" y="17218"/>
                </a:cubicBezTo>
                <a:cubicBezTo>
                  <a:pt x="-12861" y="14592"/>
                  <a:pt x="6400" y="2870"/>
                  <a:pt x="4406" y="0"/>
                </a:cubicBezTo>
              </a:path>
            </a:pathLst>
          </a:custGeom>
          <a:noFill/>
          <a:ln w="9525" cap="flat" cmpd="sng">
            <a:solidFill>
              <a:schemeClr val="dk2"/>
            </a:solidFill>
            <a:prstDash val="dash"/>
            <a:round/>
            <a:headEnd type="none" w="med" len="med"/>
            <a:tailEnd type="none" w="med" len="med"/>
          </a:ln>
        </p:spPr>
      </p:sp>
      <p:sp>
        <p:nvSpPr>
          <p:cNvPr id="422" name="Google Shape;422;p64"/>
          <p:cNvSpPr/>
          <p:nvPr/>
        </p:nvSpPr>
        <p:spPr>
          <a:xfrm>
            <a:off x="4253800" y="4013875"/>
            <a:ext cx="434400" cy="2334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pod</a:t>
            </a:r>
            <a:endParaRPr sz="900"/>
          </a:p>
        </p:txBody>
      </p:sp>
      <p:sp>
        <p:nvSpPr>
          <p:cNvPr id="423" name="Google Shape;423;p64"/>
          <p:cNvSpPr/>
          <p:nvPr/>
        </p:nvSpPr>
        <p:spPr>
          <a:xfrm>
            <a:off x="5045925" y="4013875"/>
            <a:ext cx="629700" cy="25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iptables</a:t>
            </a:r>
            <a:endParaRPr sz="900"/>
          </a:p>
        </p:txBody>
      </p:sp>
      <p:sp>
        <p:nvSpPr>
          <p:cNvPr id="424" name="Google Shape;424;p64"/>
          <p:cNvSpPr/>
          <p:nvPr/>
        </p:nvSpPr>
        <p:spPr>
          <a:xfrm>
            <a:off x="7634400" y="4013875"/>
            <a:ext cx="629700" cy="25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t>iptables</a:t>
            </a:r>
            <a:endParaRPr sz="900"/>
          </a:p>
        </p:txBody>
      </p:sp>
      <p:cxnSp>
        <p:nvCxnSpPr>
          <p:cNvPr id="425" name="Google Shape;425;p64"/>
          <p:cNvCxnSpPr>
            <a:stCxn id="415" idx="0"/>
            <a:endCxn id="423" idx="2"/>
          </p:cNvCxnSpPr>
          <p:nvPr/>
        </p:nvCxnSpPr>
        <p:spPr>
          <a:xfrm rot="10800000">
            <a:off x="5360775" y="4269825"/>
            <a:ext cx="0" cy="221100"/>
          </a:xfrm>
          <a:prstGeom prst="straightConnector1">
            <a:avLst/>
          </a:prstGeom>
          <a:noFill/>
          <a:ln w="9525" cap="flat" cmpd="sng">
            <a:solidFill>
              <a:schemeClr val="dk2"/>
            </a:solidFill>
            <a:prstDash val="solid"/>
            <a:round/>
            <a:headEnd type="none" w="med" len="med"/>
            <a:tailEnd type="triangle" w="med" len="med"/>
          </a:ln>
        </p:spPr>
      </p:cxnSp>
      <p:cxnSp>
        <p:nvCxnSpPr>
          <p:cNvPr id="426" name="Google Shape;426;p64"/>
          <p:cNvCxnSpPr>
            <a:stCxn id="417" idx="0"/>
            <a:endCxn id="424" idx="2"/>
          </p:cNvCxnSpPr>
          <p:nvPr/>
        </p:nvCxnSpPr>
        <p:spPr>
          <a:xfrm rot="10800000">
            <a:off x="7949250" y="4269825"/>
            <a:ext cx="0" cy="221100"/>
          </a:xfrm>
          <a:prstGeom prst="straightConnector1">
            <a:avLst/>
          </a:prstGeom>
          <a:noFill/>
          <a:ln w="9525" cap="flat" cmpd="sng">
            <a:solidFill>
              <a:schemeClr val="dk2"/>
            </a:solidFill>
            <a:prstDash val="solid"/>
            <a:round/>
            <a:headEnd type="none" w="med" len="med"/>
            <a:tailEnd type="triangle" w="med" len="med"/>
          </a:ln>
        </p:spPr>
      </p:cxnSp>
      <p:cxnSp>
        <p:nvCxnSpPr>
          <p:cNvPr id="427" name="Google Shape;427;p64"/>
          <p:cNvCxnSpPr>
            <a:stCxn id="414" idx="0"/>
            <a:endCxn id="422" idx="2"/>
          </p:cNvCxnSpPr>
          <p:nvPr/>
        </p:nvCxnSpPr>
        <p:spPr>
          <a:xfrm rot="10800000">
            <a:off x="4471000" y="4247325"/>
            <a:ext cx="0" cy="24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does that work?</a:t>
            </a:r>
            <a:endParaRPr/>
          </a:p>
        </p:txBody>
      </p:sp>
      <p:pic>
        <p:nvPicPr>
          <p:cNvPr id="433" name="Google Shape;433;p65"/>
          <p:cNvPicPr preferRelativeResize="0"/>
          <p:nvPr/>
        </p:nvPicPr>
        <p:blipFill>
          <a:blip r:embed="rId3">
            <a:alphaModFix/>
          </a:blip>
          <a:stretch>
            <a:fillRect/>
          </a:stretch>
        </p:blipFill>
        <p:spPr>
          <a:xfrm>
            <a:off x="111350" y="2911050"/>
            <a:ext cx="8792700" cy="2160326"/>
          </a:xfrm>
          <a:prstGeom prst="rect">
            <a:avLst/>
          </a:prstGeom>
          <a:noFill/>
          <a:ln>
            <a:noFill/>
          </a:ln>
        </p:spPr>
      </p:pic>
      <p:pic>
        <p:nvPicPr>
          <p:cNvPr id="434" name="Google Shape;434;p65"/>
          <p:cNvPicPr preferRelativeResize="0"/>
          <p:nvPr/>
        </p:nvPicPr>
        <p:blipFill>
          <a:blip r:embed="rId4">
            <a:alphaModFix/>
          </a:blip>
          <a:stretch>
            <a:fillRect/>
          </a:stretch>
        </p:blipFill>
        <p:spPr>
          <a:xfrm>
            <a:off x="152400" y="1848525"/>
            <a:ext cx="8839200" cy="85176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does that work?</a:t>
            </a:r>
            <a:endParaRPr/>
          </a:p>
        </p:txBody>
      </p:sp>
      <p:pic>
        <p:nvPicPr>
          <p:cNvPr id="440" name="Google Shape;440;p66"/>
          <p:cNvPicPr preferRelativeResize="0"/>
          <p:nvPr/>
        </p:nvPicPr>
        <p:blipFill>
          <a:blip r:embed="rId3">
            <a:alphaModFix/>
          </a:blip>
          <a:stretch>
            <a:fillRect/>
          </a:stretch>
        </p:blipFill>
        <p:spPr>
          <a:xfrm>
            <a:off x="152400" y="4056476"/>
            <a:ext cx="8839202" cy="744416"/>
          </a:xfrm>
          <a:prstGeom prst="rect">
            <a:avLst/>
          </a:prstGeom>
          <a:noFill/>
          <a:ln>
            <a:noFill/>
          </a:ln>
        </p:spPr>
      </p:pic>
      <p:pic>
        <p:nvPicPr>
          <p:cNvPr id="441" name="Google Shape;441;p66"/>
          <p:cNvPicPr preferRelativeResize="0"/>
          <p:nvPr/>
        </p:nvPicPr>
        <p:blipFill>
          <a:blip r:embed="rId4">
            <a:alphaModFix/>
          </a:blip>
          <a:stretch>
            <a:fillRect/>
          </a:stretch>
        </p:blipFill>
        <p:spPr>
          <a:xfrm>
            <a:off x="163350" y="1746350"/>
            <a:ext cx="8839200" cy="2171751"/>
          </a:xfrm>
          <a:prstGeom prst="rect">
            <a:avLst/>
          </a:prstGeom>
          <a:noFill/>
          <a:ln>
            <a:noFill/>
          </a:ln>
        </p:spPr>
      </p:pic>
      <p:cxnSp>
        <p:nvCxnSpPr>
          <p:cNvPr id="442" name="Google Shape;442;p66"/>
          <p:cNvCxnSpPr/>
          <p:nvPr/>
        </p:nvCxnSpPr>
        <p:spPr>
          <a:xfrm>
            <a:off x="1313225" y="2765075"/>
            <a:ext cx="123900" cy="1284000"/>
          </a:xfrm>
          <a:prstGeom prst="straightConnector1">
            <a:avLst/>
          </a:prstGeom>
          <a:noFill/>
          <a:ln w="9525" cap="flat" cmpd="sng">
            <a:solidFill>
              <a:srgbClr val="00FFFF"/>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does that work?</a:t>
            </a:r>
            <a:endParaRPr/>
          </a:p>
        </p:txBody>
      </p:sp>
      <p:pic>
        <p:nvPicPr>
          <p:cNvPr id="448" name="Google Shape;448;p67"/>
          <p:cNvPicPr preferRelativeResize="0"/>
          <p:nvPr/>
        </p:nvPicPr>
        <p:blipFill>
          <a:blip r:embed="rId3">
            <a:alphaModFix/>
          </a:blip>
          <a:stretch>
            <a:fillRect/>
          </a:stretch>
        </p:blipFill>
        <p:spPr>
          <a:xfrm>
            <a:off x="152400" y="2724141"/>
            <a:ext cx="8839201" cy="728027"/>
          </a:xfrm>
          <a:prstGeom prst="rect">
            <a:avLst/>
          </a:prstGeom>
          <a:noFill/>
          <a:ln>
            <a:noFill/>
          </a:ln>
        </p:spPr>
      </p:pic>
      <p:pic>
        <p:nvPicPr>
          <p:cNvPr id="449" name="Google Shape;449;p67"/>
          <p:cNvPicPr preferRelativeResize="0"/>
          <p:nvPr/>
        </p:nvPicPr>
        <p:blipFill>
          <a:blip r:embed="rId4">
            <a:alphaModFix/>
          </a:blip>
          <a:stretch>
            <a:fillRect/>
          </a:stretch>
        </p:blipFill>
        <p:spPr>
          <a:xfrm>
            <a:off x="163350" y="1827344"/>
            <a:ext cx="8839202" cy="744416"/>
          </a:xfrm>
          <a:prstGeom prst="rect">
            <a:avLst/>
          </a:prstGeom>
          <a:noFill/>
          <a:ln>
            <a:noFill/>
          </a:ln>
        </p:spPr>
      </p:pic>
      <p:cxnSp>
        <p:nvCxnSpPr>
          <p:cNvPr id="450" name="Google Shape;450;p67"/>
          <p:cNvCxnSpPr/>
          <p:nvPr/>
        </p:nvCxnSpPr>
        <p:spPr>
          <a:xfrm>
            <a:off x="1130850" y="2225200"/>
            <a:ext cx="189600" cy="496200"/>
          </a:xfrm>
          <a:prstGeom prst="straightConnector1">
            <a:avLst/>
          </a:prstGeom>
          <a:noFill/>
          <a:ln w="9525" cap="flat" cmpd="sng">
            <a:solidFill>
              <a:srgbClr val="00FFFF"/>
            </a:solidFill>
            <a:prstDash val="solid"/>
            <a:round/>
            <a:headEnd type="none" w="med" len="med"/>
            <a:tailEnd type="triangle" w="med" len="med"/>
          </a:ln>
        </p:spPr>
      </p:cxnSp>
      <p:pic>
        <p:nvPicPr>
          <p:cNvPr id="451" name="Google Shape;451;p67"/>
          <p:cNvPicPr preferRelativeResize="0"/>
          <p:nvPr/>
        </p:nvPicPr>
        <p:blipFill>
          <a:blip r:embed="rId5">
            <a:alphaModFix/>
          </a:blip>
          <a:stretch>
            <a:fillRect/>
          </a:stretch>
        </p:blipFill>
        <p:spPr>
          <a:xfrm>
            <a:off x="163350" y="3743194"/>
            <a:ext cx="8839201" cy="1265382"/>
          </a:xfrm>
          <a:prstGeom prst="rect">
            <a:avLst/>
          </a:prstGeom>
          <a:noFill/>
          <a:ln>
            <a:noFill/>
          </a:ln>
        </p:spPr>
      </p:pic>
      <p:cxnSp>
        <p:nvCxnSpPr>
          <p:cNvPr id="452" name="Google Shape;452;p67"/>
          <p:cNvCxnSpPr/>
          <p:nvPr/>
        </p:nvCxnSpPr>
        <p:spPr>
          <a:xfrm flipH="1">
            <a:off x="7354025" y="3363350"/>
            <a:ext cx="1021500" cy="722400"/>
          </a:xfrm>
          <a:prstGeom prst="straightConnector1">
            <a:avLst/>
          </a:prstGeom>
          <a:noFill/>
          <a:ln w="9525" cap="flat" cmpd="sng">
            <a:solidFill>
              <a:srgbClr val="00FFFF"/>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8"/>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FFFFFF"/>
                </a:solidFill>
              </a:rPr>
              <a:t>Health Check</a:t>
            </a:r>
            <a:endParaRPr sz="3200">
              <a:solidFill>
                <a:srgbClr val="FFFFFF"/>
              </a:solidFill>
            </a:endParaRPr>
          </a:p>
        </p:txBody>
      </p:sp>
      <p:sp>
        <p:nvSpPr>
          <p:cNvPr id="458" name="Google Shape;458;p68"/>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we need Health Check?</a:t>
            </a:r>
            <a:endParaRPr/>
          </a:p>
        </p:txBody>
      </p:sp>
      <p:sp>
        <p:nvSpPr>
          <p:cNvPr id="464" name="Google Shape;464;p69"/>
          <p:cNvSpPr/>
          <p:nvPr/>
        </p:nvSpPr>
        <p:spPr>
          <a:xfrm>
            <a:off x="1104900" y="3086100"/>
            <a:ext cx="1066800" cy="374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Instance 1</a:t>
            </a:r>
            <a:endParaRPr>
              <a:solidFill>
                <a:schemeClr val="lt1"/>
              </a:solidFill>
            </a:endParaRPr>
          </a:p>
        </p:txBody>
      </p:sp>
      <p:sp>
        <p:nvSpPr>
          <p:cNvPr id="465" name="Google Shape;465;p69"/>
          <p:cNvSpPr/>
          <p:nvPr/>
        </p:nvSpPr>
        <p:spPr>
          <a:xfrm>
            <a:off x="3505200" y="3086100"/>
            <a:ext cx="1066800" cy="374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Instance 2</a:t>
            </a:r>
            <a:endParaRPr>
              <a:solidFill>
                <a:schemeClr val="lt1"/>
              </a:solidFill>
            </a:endParaRPr>
          </a:p>
        </p:txBody>
      </p:sp>
      <p:sp>
        <p:nvSpPr>
          <p:cNvPr id="466" name="Google Shape;466;p69"/>
          <p:cNvSpPr/>
          <p:nvPr/>
        </p:nvSpPr>
        <p:spPr>
          <a:xfrm>
            <a:off x="1657350" y="1968500"/>
            <a:ext cx="2520900" cy="374700"/>
          </a:xfrm>
          <a:prstGeom prst="wedgeRectCallout">
            <a:avLst>
              <a:gd name="adj1" fmla="val -20833"/>
              <a:gd name="adj2" fmla="val 625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Is your application health?</a:t>
            </a:r>
            <a:endParaRPr/>
          </a:p>
        </p:txBody>
      </p:sp>
      <p:pic>
        <p:nvPicPr>
          <p:cNvPr id="467" name="Google Shape;467;p69"/>
          <p:cNvPicPr preferRelativeResize="0"/>
          <p:nvPr/>
        </p:nvPicPr>
        <p:blipFill>
          <a:blip r:embed="rId3">
            <a:alphaModFix/>
          </a:blip>
          <a:stretch>
            <a:fillRect/>
          </a:stretch>
        </p:blipFill>
        <p:spPr>
          <a:xfrm>
            <a:off x="1463735" y="2711400"/>
            <a:ext cx="279568" cy="374700"/>
          </a:xfrm>
          <a:prstGeom prst="rect">
            <a:avLst/>
          </a:prstGeom>
          <a:noFill/>
          <a:ln>
            <a:noFill/>
          </a:ln>
        </p:spPr>
      </p:pic>
      <p:pic>
        <p:nvPicPr>
          <p:cNvPr id="468" name="Google Shape;468;p69"/>
          <p:cNvPicPr preferRelativeResize="0"/>
          <p:nvPr/>
        </p:nvPicPr>
        <p:blipFill>
          <a:blip r:embed="rId4">
            <a:alphaModFix/>
          </a:blip>
          <a:stretch>
            <a:fillRect/>
          </a:stretch>
        </p:blipFill>
        <p:spPr>
          <a:xfrm>
            <a:off x="3909199" y="2673300"/>
            <a:ext cx="258814" cy="374700"/>
          </a:xfrm>
          <a:prstGeom prst="rect">
            <a:avLst/>
          </a:prstGeom>
          <a:noFill/>
          <a:ln>
            <a:noFill/>
          </a:ln>
        </p:spPr>
      </p:pic>
      <p:sp>
        <p:nvSpPr>
          <p:cNvPr id="469" name="Google Shape;469;p69"/>
          <p:cNvSpPr/>
          <p:nvPr/>
        </p:nvSpPr>
        <p:spPr>
          <a:xfrm>
            <a:off x="2216150" y="4229100"/>
            <a:ext cx="806400" cy="2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request</a:t>
            </a:r>
            <a:endParaRPr sz="1100">
              <a:solidFill>
                <a:schemeClr val="lt1"/>
              </a:solidFill>
            </a:endParaRPr>
          </a:p>
        </p:txBody>
      </p:sp>
      <p:cxnSp>
        <p:nvCxnSpPr>
          <p:cNvPr id="470" name="Google Shape;470;p69"/>
          <p:cNvCxnSpPr>
            <a:stCxn id="469" idx="0"/>
            <a:endCxn id="464" idx="2"/>
          </p:cNvCxnSpPr>
          <p:nvPr/>
        </p:nvCxnSpPr>
        <p:spPr>
          <a:xfrm rot="10800000">
            <a:off x="1638350" y="3460800"/>
            <a:ext cx="981000" cy="768300"/>
          </a:xfrm>
          <a:prstGeom prst="straightConnector1">
            <a:avLst/>
          </a:prstGeom>
          <a:noFill/>
          <a:ln w="9525" cap="flat" cmpd="sng">
            <a:solidFill>
              <a:srgbClr val="00FF00"/>
            </a:solidFill>
            <a:prstDash val="solid"/>
            <a:round/>
            <a:headEnd type="none" w="med" len="med"/>
            <a:tailEnd type="triangle" w="med" len="med"/>
          </a:ln>
        </p:spPr>
      </p:cxnSp>
      <p:cxnSp>
        <p:nvCxnSpPr>
          <p:cNvPr id="471" name="Google Shape;471;p69"/>
          <p:cNvCxnSpPr>
            <a:stCxn id="469" idx="0"/>
            <a:endCxn id="465" idx="2"/>
          </p:cNvCxnSpPr>
          <p:nvPr/>
        </p:nvCxnSpPr>
        <p:spPr>
          <a:xfrm rot="10800000" flipH="1">
            <a:off x="2619350" y="3460800"/>
            <a:ext cx="1419300" cy="768300"/>
          </a:xfrm>
          <a:prstGeom prst="straightConnector1">
            <a:avLst/>
          </a:prstGeom>
          <a:noFill/>
          <a:ln w="9525" cap="flat" cmpd="sng">
            <a:solidFill>
              <a:srgbClr val="FF0000"/>
            </a:solidFill>
            <a:prstDash val="solid"/>
            <a:round/>
            <a:headEnd type="none" w="med" len="med"/>
            <a:tailEnd type="triangle" w="med" len="med"/>
          </a:ln>
        </p:spPr>
      </p:cxnSp>
      <p:cxnSp>
        <p:nvCxnSpPr>
          <p:cNvPr id="472" name="Google Shape;472;p69"/>
          <p:cNvCxnSpPr/>
          <p:nvPr/>
        </p:nvCxnSpPr>
        <p:spPr>
          <a:xfrm>
            <a:off x="3213100" y="3771900"/>
            <a:ext cx="450900" cy="762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 calcmode="lin" valueType="num">
                                      <p:cBhvr additive="base">
                                        <p:cTn id="7" dur="1000"/>
                                        <p:tgtEl>
                                          <p:spTgt spid="46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68"/>
                                        </p:tgtEl>
                                        <p:attrNameLst>
                                          <p:attrName>style.visibility</p:attrName>
                                        </p:attrNameLst>
                                      </p:cBhvr>
                                      <p:to>
                                        <p:strVal val="visible"/>
                                      </p:to>
                                    </p:set>
                                    <p:anim calcmode="lin" valueType="num">
                                      <p:cBhvr additive="base">
                                        <p:cTn id="12" dur="1000"/>
                                        <p:tgtEl>
                                          <p:spTgt spid="46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Liveness Probe</a:t>
            </a:r>
            <a:endParaRPr/>
          </a:p>
        </p:txBody>
      </p:sp>
      <p:sp>
        <p:nvSpPr>
          <p:cNvPr id="478" name="Google Shape;478;p70"/>
          <p:cNvSpPr txBox="1">
            <a:spLocks noGrp="1"/>
          </p:cNvSpPr>
          <p:nvPr>
            <p:ph type="body" idx="1"/>
          </p:nvPr>
        </p:nvSpPr>
        <p:spPr>
          <a:xfrm>
            <a:off x="471900" y="1919075"/>
            <a:ext cx="4474800" cy="2710200"/>
          </a:xfrm>
          <a:prstGeom prst="rect">
            <a:avLst/>
          </a:prstGeom>
        </p:spPr>
        <p:txBody>
          <a:bodyPr spcFirstLastPara="1" wrap="square" lIns="91425" tIns="91425" rIns="91425" bIns="91425" anchor="t" anchorCtr="0">
            <a:noAutofit/>
          </a:bodyPr>
          <a:lstStyle/>
          <a:p>
            <a:pPr marL="457200" marR="152400" lvl="0" indent="-304800" algn="l" rtl="0">
              <a:lnSpc>
                <a:spcPct val="145000"/>
              </a:lnSpc>
              <a:spcBef>
                <a:spcPts val="0"/>
              </a:spcBef>
              <a:spcAft>
                <a:spcPts val="0"/>
              </a:spcAft>
              <a:buSzPts val="1200"/>
              <a:buChar char="●"/>
            </a:pPr>
            <a:r>
              <a:rPr lang="en" sz="1200">
                <a:solidFill>
                  <a:srgbClr val="000000"/>
                </a:solidFill>
                <a:highlight>
                  <a:srgbClr val="FFFFFF"/>
                </a:highlight>
              </a:rPr>
              <a:t>Many applications</a:t>
            </a:r>
            <a:r>
              <a:rPr lang="en" sz="1200">
                <a:solidFill>
                  <a:srgbClr val="FF0000"/>
                </a:solidFill>
                <a:highlight>
                  <a:srgbClr val="FFFFFF"/>
                </a:highlight>
              </a:rPr>
              <a:t> running(pod is running) </a:t>
            </a:r>
            <a:r>
              <a:rPr lang="en" sz="1200">
                <a:solidFill>
                  <a:srgbClr val="000000"/>
                </a:solidFill>
                <a:highlight>
                  <a:srgbClr val="FFFFFF"/>
                </a:highlight>
              </a:rPr>
              <a:t>for long periods of time eventually transition to </a:t>
            </a:r>
            <a:r>
              <a:rPr lang="en" sz="1200">
                <a:solidFill>
                  <a:srgbClr val="FF0000"/>
                </a:solidFill>
                <a:highlight>
                  <a:srgbClr val="FFFFFF"/>
                </a:highlight>
              </a:rPr>
              <a:t>broken states(but application was down)</a:t>
            </a:r>
            <a:r>
              <a:rPr lang="en" sz="1200">
                <a:solidFill>
                  <a:srgbClr val="000000"/>
                </a:solidFill>
                <a:highlight>
                  <a:srgbClr val="FFFFFF"/>
                </a:highlight>
              </a:rPr>
              <a:t>, and cannot recover except by being restarted. </a:t>
            </a:r>
            <a:endParaRPr sz="1200">
              <a:solidFill>
                <a:srgbClr val="000000"/>
              </a:solidFill>
              <a:highlight>
                <a:srgbClr val="FFFFFF"/>
              </a:highlight>
            </a:endParaRPr>
          </a:p>
          <a:p>
            <a:pPr marL="457200" marR="152400" lvl="0" indent="-304800" algn="l" rtl="0">
              <a:lnSpc>
                <a:spcPct val="145000"/>
              </a:lnSpc>
              <a:spcBef>
                <a:spcPts val="0"/>
              </a:spcBef>
              <a:spcAft>
                <a:spcPts val="0"/>
              </a:spcAft>
              <a:buSzPts val="1200"/>
              <a:buChar char="●"/>
            </a:pPr>
            <a:r>
              <a:rPr lang="en" sz="1200">
                <a:solidFill>
                  <a:srgbClr val="000000"/>
                </a:solidFill>
                <a:highlight>
                  <a:srgbClr val="FFFFFF"/>
                </a:highlight>
              </a:rPr>
              <a:t>Kubernetes provides liveness probes to detect and remedy such situations.</a:t>
            </a:r>
            <a:endParaRPr sz="1200">
              <a:solidFill>
                <a:srgbClr val="000000"/>
              </a:solidFill>
              <a:highlight>
                <a:srgbClr val="FFFFFF"/>
              </a:highlight>
            </a:endParaRPr>
          </a:p>
          <a:p>
            <a:pPr marL="0" lvl="0" indent="0" algn="l" rtl="0">
              <a:spcBef>
                <a:spcPts val="0"/>
              </a:spcBef>
              <a:spcAft>
                <a:spcPts val="1600"/>
              </a:spcAft>
              <a:buNone/>
            </a:pPr>
            <a:endParaRPr/>
          </a:p>
        </p:txBody>
      </p:sp>
      <p:pic>
        <p:nvPicPr>
          <p:cNvPr id="479" name="Google Shape;479;p70"/>
          <p:cNvPicPr preferRelativeResize="0"/>
          <p:nvPr/>
        </p:nvPicPr>
        <p:blipFill>
          <a:blip r:embed="rId3">
            <a:alphaModFix/>
          </a:blip>
          <a:stretch>
            <a:fillRect/>
          </a:stretch>
        </p:blipFill>
        <p:spPr>
          <a:xfrm>
            <a:off x="5099100" y="1821375"/>
            <a:ext cx="3892500" cy="332211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Readiness Probe</a:t>
            </a:r>
            <a:endParaRPr/>
          </a:p>
        </p:txBody>
      </p:sp>
      <p:sp>
        <p:nvSpPr>
          <p:cNvPr id="485" name="Google Shape;485;p71"/>
          <p:cNvSpPr txBox="1">
            <a:spLocks noGrp="1"/>
          </p:cNvSpPr>
          <p:nvPr>
            <p:ph type="body" idx="1"/>
          </p:nvPr>
        </p:nvSpPr>
        <p:spPr>
          <a:xfrm>
            <a:off x="190500" y="1919075"/>
            <a:ext cx="5137200" cy="3294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Char char="●"/>
            </a:pPr>
            <a:r>
              <a:rPr lang="en" sz="1200">
                <a:solidFill>
                  <a:srgbClr val="000000"/>
                </a:solidFill>
                <a:highlight>
                  <a:srgbClr val="FFFFFF"/>
                </a:highlight>
              </a:rPr>
              <a:t>Sometimes, applications are temporarily unable to serve traffic. For example, an database application might need to do some initial configuration during startup. In such cases: </a:t>
            </a:r>
            <a:endParaRPr sz="1200">
              <a:solidFill>
                <a:srgbClr val="000000"/>
              </a:solidFill>
              <a:highlight>
                <a:srgbClr val="FFFFFF"/>
              </a:highlight>
            </a:endParaRPr>
          </a:p>
          <a:p>
            <a:pPr marL="914400" lvl="1" indent="-304800" algn="l" rtl="0">
              <a:spcBef>
                <a:spcPts val="0"/>
              </a:spcBef>
              <a:spcAft>
                <a:spcPts val="0"/>
              </a:spcAft>
              <a:buClr>
                <a:srgbClr val="000000"/>
              </a:buClr>
              <a:buSzPts val="1200"/>
              <a:buChar char="○"/>
            </a:pPr>
            <a:r>
              <a:rPr lang="en" sz="1200">
                <a:solidFill>
                  <a:srgbClr val="000000"/>
                </a:solidFill>
                <a:highlight>
                  <a:srgbClr val="FFFFFF"/>
                </a:highlight>
              </a:rPr>
              <a:t>you don’t want to kill the application (if you defined a liveness probe, and the service is temporarily unlive)</a:t>
            </a:r>
            <a:endParaRPr sz="1200">
              <a:solidFill>
                <a:srgbClr val="000000"/>
              </a:solidFill>
              <a:highlight>
                <a:srgbClr val="FFFFFF"/>
              </a:highlight>
            </a:endParaRPr>
          </a:p>
          <a:p>
            <a:pPr marL="914400" lvl="1" indent="-304800" algn="l" rtl="0">
              <a:spcBef>
                <a:spcPts val="0"/>
              </a:spcBef>
              <a:spcAft>
                <a:spcPts val="0"/>
              </a:spcAft>
              <a:buClr>
                <a:srgbClr val="000000"/>
              </a:buClr>
              <a:buSzPts val="1200"/>
              <a:buChar char="○"/>
            </a:pPr>
            <a:r>
              <a:rPr lang="en" sz="1200">
                <a:solidFill>
                  <a:srgbClr val="000000"/>
                </a:solidFill>
                <a:highlight>
                  <a:srgbClr val="FFFFFF"/>
                </a:highlight>
              </a:rPr>
              <a:t>you don’t want to send it requests either. </a:t>
            </a:r>
            <a:endParaRPr sz="1200">
              <a:solidFill>
                <a:srgbClr val="000000"/>
              </a:solidFill>
              <a:highlight>
                <a:srgbClr val="FFFFFF"/>
              </a:highlight>
            </a:endParaRPr>
          </a:p>
          <a:p>
            <a:pPr marL="457200" lvl="0" indent="-304800" algn="l" rtl="0">
              <a:spcBef>
                <a:spcPts val="0"/>
              </a:spcBef>
              <a:spcAft>
                <a:spcPts val="0"/>
              </a:spcAft>
              <a:buClr>
                <a:srgbClr val="000000"/>
              </a:buClr>
              <a:buSzPts val="1200"/>
              <a:buChar char="●"/>
            </a:pPr>
            <a:r>
              <a:rPr lang="en" sz="1200">
                <a:solidFill>
                  <a:srgbClr val="000000"/>
                </a:solidFill>
                <a:highlight>
                  <a:srgbClr val="FFFFFF"/>
                </a:highlight>
              </a:rPr>
              <a:t>Kubernetes provides </a:t>
            </a:r>
            <a:r>
              <a:rPr lang="en" sz="1200">
                <a:solidFill>
                  <a:srgbClr val="FF0000"/>
                </a:solidFill>
                <a:highlight>
                  <a:srgbClr val="FFFFFF"/>
                </a:highlight>
              </a:rPr>
              <a:t>readiness probes</a:t>
            </a:r>
            <a:r>
              <a:rPr lang="en" sz="1200">
                <a:solidFill>
                  <a:srgbClr val="000000"/>
                </a:solidFill>
                <a:highlight>
                  <a:srgbClr val="FFFFFF"/>
                </a:highlight>
              </a:rPr>
              <a:t> to detect and mitigate these situations. A pod with containers reporting that they are not ready does not receive traffic through Kubernetes Services.</a:t>
            </a:r>
            <a:endParaRPr sz="1200">
              <a:solidFill>
                <a:srgbClr val="000000"/>
              </a:solidFill>
              <a:highlight>
                <a:srgbClr val="FFFFFF"/>
              </a:highlight>
            </a:endParaRPr>
          </a:p>
          <a:p>
            <a:pPr marL="457200" lvl="0" indent="-304800" algn="l" rtl="0">
              <a:spcBef>
                <a:spcPts val="0"/>
              </a:spcBef>
              <a:spcAft>
                <a:spcPts val="0"/>
              </a:spcAft>
              <a:buClr>
                <a:srgbClr val="000000"/>
              </a:buClr>
              <a:buSzPts val="1200"/>
              <a:buChar char="●"/>
            </a:pPr>
            <a:r>
              <a:rPr lang="en" sz="1200">
                <a:solidFill>
                  <a:srgbClr val="000000"/>
                </a:solidFill>
                <a:highlight>
                  <a:srgbClr val="FFFFFF"/>
                </a:highlight>
              </a:rPr>
              <a:t>Readiness probes are configured similarly to liveness probes. The only difference is that you use the </a:t>
            </a:r>
            <a:r>
              <a:rPr lang="en" sz="1050" b="1">
                <a:solidFill>
                  <a:srgbClr val="FF0000"/>
                </a:solidFill>
                <a:highlight>
                  <a:srgbClr val="F7F7F7"/>
                </a:highlight>
                <a:latin typeface="Roboto Mono"/>
                <a:ea typeface="Roboto Mono"/>
                <a:cs typeface="Roboto Mono"/>
                <a:sym typeface="Roboto Mono"/>
              </a:rPr>
              <a:t>readinessProbe</a:t>
            </a:r>
            <a:r>
              <a:rPr lang="en" sz="1200">
                <a:solidFill>
                  <a:srgbClr val="000000"/>
                </a:solidFill>
                <a:highlight>
                  <a:srgbClr val="FFFFFF"/>
                </a:highlight>
              </a:rPr>
              <a:t> field instead of the </a:t>
            </a:r>
            <a:r>
              <a:rPr lang="en" sz="1050" b="1">
                <a:solidFill>
                  <a:srgbClr val="FF0000"/>
                </a:solidFill>
                <a:highlight>
                  <a:srgbClr val="F7F7F7"/>
                </a:highlight>
                <a:latin typeface="Roboto Mono"/>
                <a:ea typeface="Roboto Mono"/>
                <a:cs typeface="Roboto Mono"/>
                <a:sym typeface="Roboto Mono"/>
              </a:rPr>
              <a:t>livenessProbe</a:t>
            </a:r>
            <a:r>
              <a:rPr lang="en" sz="1200">
                <a:solidFill>
                  <a:srgbClr val="000000"/>
                </a:solidFill>
                <a:highlight>
                  <a:srgbClr val="FFFFFF"/>
                </a:highlight>
              </a:rPr>
              <a:t> field</a:t>
            </a:r>
            <a:endParaRPr sz="1200">
              <a:solidFill>
                <a:srgbClr val="000000"/>
              </a:solidFill>
              <a:highlight>
                <a:srgbClr val="FFFFFF"/>
              </a:highlight>
            </a:endParaRPr>
          </a:p>
        </p:txBody>
      </p:sp>
      <p:pic>
        <p:nvPicPr>
          <p:cNvPr id="486" name="Google Shape;486;p71"/>
          <p:cNvPicPr preferRelativeResize="0"/>
          <p:nvPr/>
        </p:nvPicPr>
        <p:blipFill>
          <a:blip r:embed="rId3">
            <a:alphaModFix/>
          </a:blip>
          <a:stretch>
            <a:fillRect/>
          </a:stretch>
        </p:blipFill>
        <p:spPr>
          <a:xfrm>
            <a:off x="5327651" y="1768250"/>
            <a:ext cx="3813399" cy="3254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Probe Type</a:t>
            </a:r>
            <a:endParaRPr/>
          </a:p>
        </p:txBody>
      </p:sp>
      <p:sp>
        <p:nvSpPr>
          <p:cNvPr id="492" name="Google Shape;492;p72"/>
          <p:cNvSpPr txBox="1">
            <a:spLocks noGrp="1"/>
          </p:cNvSpPr>
          <p:nvPr>
            <p:ph type="body" idx="1"/>
          </p:nvPr>
        </p:nvSpPr>
        <p:spPr>
          <a:xfrm>
            <a:off x="552450" y="1811100"/>
            <a:ext cx="5137200" cy="1027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highlight>
                  <a:srgbClr val="FFFFFF"/>
                </a:highlight>
              </a:rPr>
              <a:t>HTTP</a:t>
            </a:r>
            <a:endParaRPr sz="1400">
              <a:solidFill>
                <a:srgbClr val="000000"/>
              </a:solidFill>
              <a:highlight>
                <a:srgbClr val="FFFFFF"/>
              </a:highlight>
            </a:endParaRPr>
          </a:p>
          <a:p>
            <a:pPr marL="457200" lvl="0" indent="-317500" algn="l" rtl="0">
              <a:spcBef>
                <a:spcPts val="0"/>
              </a:spcBef>
              <a:spcAft>
                <a:spcPts val="0"/>
              </a:spcAft>
              <a:buClr>
                <a:srgbClr val="000000"/>
              </a:buClr>
              <a:buSzPts val="1400"/>
              <a:buChar char="●"/>
            </a:pPr>
            <a:r>
              <a:rPr lang="en" sz="1400">
                <a:solidFill>
                  <a:srgbClr val="000000"/>
                </a:solidFill>
                <a:highlight>
                  <a:srgbClr val="FFFFFF"/>
                </a:highlight>
              </a:rPr>
              <a:t>Command</a:t>
            </a:r>
            <a:endParaRPr sz="1400">
              <a:solidFill>
                <a:srgbClr val="000000"/>
              </a:solidFill>
              <a:highlight>
                <a:srgbClr val="FFFFFF"/>
              </a:highlight>
            </a:endParaRPr>
          </a:p>
          <a:p>
            <a:pPr marL="457200" lvl="0" indent="-317500" algn="l" rtl="0">
              <a:spcBef>
                <a:spcPts val="0"/>
              </a:spcBef>
              <a:spcAft>
                <a:spcPts val="0"/>
              </a:spcAft>
              <a:buClr>
                <a:srgbClr val="000000"/>
              </a:buClr>
              <a:buSzPts val="1400"/>
              <a:buChar char="●"/>
            </a:pPr>
            <a:r>
              <a:rPr lang="en" sz="1400">
                <a:solidFill>
                  <a:srgbClr val="000000"/>
                </a:solidFill>
                <a:highlight>
                  <a:srgbClr val="FFFFFF"/>
                </a:highlight>
              </a:rPr>
              <a:t>TCP</a:t>
            </a:r>
            <a:endParaRPr sz="1400">
              <a:solidFill>
                <a:srgbClr val="000000"/>
              </a:solidFill>
              <a:highlight>
                <a:srgbClr val="FFFFFF"/>
              </a:highlight>
            </a:endParaRPr>
          </a:p>
        </p:txBody>
      </p:sp>
      <p:pic>
        <p:nvPicPr>
          <p:cNvPr id="493" name="Google Shape;493;p72"/>
          <p:cNvPicPr preferRelativeResize="0"/>
          <p:nvPr/>
        </p:nvPicPr>
        <p:blipFill>
          <a:blip r:embed="rId3">
            <a:alphaModFix/>
          </a:blip>
          <a:stretch>
            <a:fillRect/>
          </a:stretch>
        </p:blipFill>
        <p:spPr>
          <a:xfrm>
            <a:off x="330200" y="2883050"/>
            <a:ext cx="2762250" cy="1590675"/>
          </a:xfrm>
          <a:prstGeom prst="rect">
            <a:avLst/>
          </a:prstGeom>
          <a:noFill/>
          <a:ln>
            <a:noFill/>
          </a:ln>
        </p:spPr>
      </p:pic>
      <p:pic>
        <p:nvPicPr>
          <p:cNvPr id="494" name="Google Shape;494;p72"/>
          <p:cNvPicPr preferRelativeResize="0"/>
          <p:nvPr/>
        </p:nvPicPr>
        <p:blipFill>
          <a:blip r:embed="rId4">
            <a:alphaModFix/>
          </a:blip>
          <a:stretch>
            <a:fillRect/>
          </a:stretch>
        </p:blipFill>
        <p:spPr>
          <a:xfrm>
            <a:off x="3263900" y="2838600"/>
            <a:ext cx="2924675" cy="2000100"/>
          </a:xfrm>
          <a:prstGeom prst="rect">
            <a:avLst/>
          </a:prstGeom>
          <a:noFill/>
          <a:ln>
            <a:noFill/>
          </a:ln>
        </p:spPr>
      </p:pic>
      <p:pic>
        <p:nvPicPr>
          <p:cNvPr id="495" name="Google Shape;495;p72"/>
          <p:cNvPicPr preferRelativeResize="0"/>
          <p:nvPr/>
        </p:nvPicPr>
        <p:blipFill>
          <a:blip r:embed="rId5">
            <a:alphaModFix/>
          </a:blip>
          <a:stretch>
            <a:fillRect/>
          </a:stretch>
        </p:blipFill>
        <p:spPr>
          <a:xfrm>
            <a:off x="6360025" y="3138375"/>
            <a:ext cx="2771775" cy="12382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Health Check Reference</a:t>
            </a:r>
            <a:endParaRPr/>
          </a:p>
        </p:txBody>
      </p:sp>
      <p:sp>
        <p:nvSpPr>
          <p:cNvPr id="501" name="Google Shape;501;p7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https://kubernetes.io/docs/reference/generated/kubernetes-api/v1.11/#probe-v1-core</a:t>
            </a:r>
            <a:r>
              <a:rPr lang="en"/>
              <a:t>   probe type</a:t>
            </a:r>
            <a:endParaRPr/>
          </a:p>
          <a:p>
            <a:pPr marL="0" lvl="0" indent="0" algn="l" rtl="0">
              <a:spcBef>
                <a:spcPts val="1600"/>
              </a:spcBef>
              <a:spcAft>
                <a:spcPts val="1600"/>
              </a:spcAft>
              <a:buNone/>
            </a:pPr>
            <a:r>
              <a:rPr lang="en" u="sng">
                <a:solidFill>
                  <a:schemeClr val="hlink"/>
                </a:solidFill>
                <a:hlinkClick r:id="rId4"/>
              </a:rPr>
              <a:t>https://kubernetes.io/docs/tasks/configure-pod-container/configure-liveness-readiness-probes/#define-readiness-probes</a:t>
            </a:r>
            <a:r>
              <a:rPr lang="en"/>
              <a:t> documentation and examples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Advantage of Virtualization </a:t>
            </a:r>
            <a:endParaRPr/>
          </a:p>
        </p:txBody>
      </p:sp>
      <p:sp>
        <p:nvSpPr>
          <p:cNvPr id="106" name="Google Shape;106;p1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Resource Pool : like CPU, Memory</a:t>
            </a:r>
            <a:endParaRPr/>
          </a:p>
          <a:p>
            <a:pPr marL="457200" lvl="0" indent="-342900" algn="l" rtl="0">
              <a:spcBef>
                <a:spcPts val="0"/>
              </a:spcBef>
              <a:spcAft>
                <a:spcPts val="0"/>
              </a:spcAft>
              <a:buSzPts val="1800"/>
              <a:buChar char="●"/>
            </a:pPr>
            <a:r>
              <a:rPr lang="en"/>
              <a:t>Easy to do extension : add more VMs or physical machine</a:t>
            </a:r>
            <a:endParaRPr/>
          </a:p>
          <a:p>
            <a:pPr marL="457200" lvl="0" indent="-342900" algn="l" rtl="0">
              <a:spcBef>
                <a:spcPts val="0"/>
              </a:spcBef>
              <a:spcAft>
                <a:spcPts val="0"/>
              </a:spcAft>
              <a:buSzPts val="1800"/>
              <a:buChar char="●"/>
            </a:pPr>
            <a:r>
              <a:rPr lang="en"/>
              <a:t>Cloud : like AWS, Azure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4"/>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FFFFFF"/>
                </a:solidFill>
              </a:rPr>
              <a:t>Service Discovery</a:t>
            </a:r>
            <a:endParaRPr sz="3200">
              <a:solidFill>
                <a:srgbClr val="FFFFFF"/>
              </a:solidFill>
            </a:endParaRPr>
          </a:p>
        </p:txBody>
      </p:sp>
      <p:sp>
        <p:nvSpPr>
          <p:cNvPr id="507" name="Google Shape;507;p74"/>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5"/>
          <p:cNvSpPr/>
          <p:nvPr/>
        </p:nvSpPr>
        <p:spPr>
          <a:xfrm>
            <a:off x="452350" y="539900"/>
            <a:ext cx="2655600" cy="2298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5"/>
          <p:cNvSpPr/>
          <p:nvPr/>
        </p:nvSpPr>
        <p:spPr>
          <a:xfrm>
            <a:off x="5783550" y="539900"/>
            <a:ext cx="2655600" cy="2298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5"/>
          <p:cNvSpPr txBox="1"/>
          <p:nvPr/>
        </p:nvSpPr>
        <p:spPr>
          <a:xfrm>
            <a:off x="6870600" y="109450"/>
            <a:ext cx="10506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Pod 2</a:t>
            </a:r>
            <a:endParaRPr/>
          </a:p>
        </p:txBody>
      </p:sp>
      <p:sp>
        <p:nvSpPr>
          <p:cNvPr id="516" name="Google Shape;516;p75"/>
          <p:cNvSpPr txBox="1"/>
          <p:nvPr/>
        </p:nvSpPr>
        <p:spPr>
          <a:xfrm>
            <a:off x="1465600" y="202100"/>
            <a:ext cx="1050600" cy="49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Pod 1</a:t>
            </a:r>
            <a:endParaRPr/>
          </a:p>
        </p:txBody>
      </p:sp>
      <p:sp>
        <p:nvSpPr>
          <p:cNvPr id="517" name="Google Shape;517;p75"/>
          <p:cNvSpPr/>
          <p:nvPr/>
        </p:nvSpPr>
        <p:spPr>
          <a:xfrm>
            <a:off x="700375" y="1962575"/>
            <a:ext cx="1167300" cy="649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Container1</a:t>
            </a:r>
            <a:endParaRPr/>
          </a:p>
        </p:txBody>
      </p:sp>
      <p:sp>
        <p:nvSpPr>
          <p:cNvPr id="518" name="Google Shape;518;p75"/>
          <p:cNvSpPr/>
          <p:nvPr/>
        </p:nvSpPr>
        <p:spPr>
          <a:xfrm>
            <a:off x="7178200" y="2056600"/>
            <a:ext cx="1167300" cy="649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Container2</a:t>
            </a:r>
            <a:endParaRPr/>
          </a:p>
        </p:txBody>
      </p:sp>
      <p:sp>
        <p:nvSpPr>
          <p:cNvPr id="519" name="Google Shape;519;p75"/>
          <p:cNvSpPr/>
          <p:nvPr/>
        </p:nvSpPr>
        <p:spPr>
          <a:xfrm>
            <a:off x="2743200" y="1043300"/>
            <a:ext cx="1480200" cy="299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 app1</a:t>
            </a:r>
            <a:endParaRPr/>
          </a:p>
        </p:txBody>
      </p:sp>
      <p:sp>
        <p:nvSpPr>
          <p:cNvPr id="520" name="Google Shape;520;p75"/>
          <p:cNvSpPr/>
          <p:nvPr/>
        </p:nvSpPr>
        <p:spPr>
          <a:xfrm>
            <a:off x="5325800" y="1043300"/>
            <a:ext cx="1480200" cy="299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 app2</a:t>
            </a:r>
            <a:endParaRPr/>
          </a:p>
        </p:txBody>
      </p:sp>
      <p:sp>
        <p:nvSpPr>
          <p:cNvPr id="521" name="Google Shape;521;p75"/>
          <p:cNvSpPr txBox="1"/>
          <p:nvPr/>
        </p:nvSpPr>
        <p:spPr>
          <a:xfrm>
            <a:off x="3027900" y="1342400"/>
            <a:ext cx="13683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 10.140.0.1</a:t>
            </a:r>
            <a:endParaRPr/>
          </a:p>
        </p:txBody>
      </p:sp>
      <p:sp>
        <p:nvSpPr>
          <p:cNvPr id="522" name="Google Shape;522;p75"/>
          <p:cNvSpPr txBox="1"/>
          <p:nvPr/>
        </p:nvSpPr>
        <p:spPr>
          <a:xfrm>
            <a:off x="5177925" y="1306050"/>
            <a:ext cx="13683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 10.140.0.2</a:t>
            </a:r>
            <a:endParaRPr/>
          </a:p>
        </p:txBody>
      </p:sp>
      <p:sp>
        <p:nvSpPr>
          <p:cNvPr id="523" name="Google Shape;523;p75"/>
          <p:cNvSpPr txBox="1"/>
          <p:nvPr/>
        </p:nvSpPr>
        <p:spPr>
          <a:xfrm>
            <a:off x="1096000" y="599650"/>
            <a:ext cx="13683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 1.1.1.1</a:t>
            </a:r>
            <a:endParaRPr/>
          </a:p>
        </p:txBody>
      </p:sp>
      <p:sp>
        <p:nvSpPr>
          <p:cNvPr id="524" name="Google Shape;524;p75"/>
          <p:cNvSpPr txBox="1"/>
          <p:nvPr/>
        </p:nvSpPr>
        <p:spPr>
          <a:xfrm>
            <a:off x="6552900" y="599650"/>
            <a:ext cx="13683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IP: 2.2.2.2</a:t>
            </a:r>
            <a:endParaRPr/>
          </a:p>
        </p:txBody>
      </p:sp>
      <p:sp>
        <p:nvSpPr>
          <p:cNvPr id="525" name="Google Shape;525;p75"/>
          <p:cNvSpPr/>
          <p:nvPr/>
        </p:nvSpPr>
        <p:spPr>
          <a:xfrm>
            <a:off x="3318900" y="2556025"/>
            <a:ext cx="2243700" cy="2202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5"/>
          <p:cNvSpPr txBox="1"/>
          <p:nvPr/>
        </p:nvSpPr>
        <p:spPr>
          <a:xfrm>
            <a:off x="3444725" y="3138000"/>
            <a:ext cx="45300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to communicate?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 Discovery</a:t>
            </a:r>
            <a:endParaRPr/>
          </a:p>
        </p:txBody>
      </p:sp>
      <p:sp>
        <p:nvSpPr>
          <p:cNvPr id="532" name="Google Shape;532;p7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DNS</a:t>
            </a:r>
            <a:endParaRPr/>
          </a:p>
          <a:p>
            <a:pPr marL="457200" lvl="0" indent="-342900" algn="l" rtl="0">
              <a:spcBef>
                <a:spcPts val="0"/>
              </a:spcBef>
              <a:spcAft>
                <a:spcPts val="0"/>
              </a:spcAft>
              <a:buSzPts val="1800"/>
              <a:buChar char="●"/>
            </a:pPr>
            <a:r>
              <a:rPr lang="en"/>
              <a:t>Environment Variable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Env var - Service Discovery</a:t>
            </a:r>
            <a:endParaRPr/>
          </a:p>
        </p:txBody>
      </p:sp>
      <p:sp>
        <p:nvSpPr>
          <p:cNvPr id="538" name="Google Shape;538;p7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139700" marR="139700" lvl="0" indent="0" algn="l" rtl="0">
              <a:spcBef>
                <a:spcPts val="1500"/>
              </a:spcBef>
              <a:spcAft>
                <a:spcPts val="0"/>
              </a:spcAft>
              <a:buNone/>
            </a:pPr>
            <a:r>
              <a:rPr lang="en" sz="1050" b="1">
                <a:solidFill>
                  <a:srgbClr val="B8860B"/>
                </a:solidFill>
                <a:highlight>
                  <a:srgbClr val="F7F7F7"/>
                </a:highlight>
                <a:latin typeface="Roboto Mono"/>
                <a:ea typeface="Roboto Mono"/>
                <a:cs typeface="Roboto Mono"/>
                <a:sym typeface="Roboto Mono"/>
              </a:rPr>
              <a:t>REDIS_MASTER_SERVICE_HOST</a:t>
            </a:r>
            <a:r>
              <a:rPr lang="en" sz="1050" b="1">
                <a:solidFill>
                  <a:srgbClr val="666666"/>
                </a:solidFill>
                <a:highlight>
                  <a:srgbClr val="F7F7F7"/>
                </a:highlight>
                <a:latin typeface="Roboto Mono"/>
                <a:ea typeface="Roboto Mono"/>
                <a:cs typeface="Roboto Mono"/>
                <a:sym typeface="Roboto Mono"/>
              </a:rPr>
              <a:t>=10</a:t>
            </a:r>
            <a:r>
              <a:rPr lang="en" sz="1050" b="1">
                <a:solidFill>
                  <a:srgbClr val="303030"/>
                </a:solidFill>
                <a:highlight>
                  <a:srgbClr val="F7F7F7"/>
                </a:highlight>
                <a:latin typeface="Roboto Mono"/>
                <a:ea typeface="Roboto Mono"/>
                <a:cs typeface="Roboto Mono"/>
                <a:sym typeface="Roboto Mono"/>
              </a:rPr>
              <a:t>.0.0.11</a:t>
            </a:r>
            <a:br>
              <a:rPr lang="en" sz="1050" b="1">
                <a:solidFill>
                  <a:srgbClr val="303030"/>
                </a:solidFill>
                <a:highlight>
                  <a:srgbClr val="F7F7F7"/>
                </a:highlight>
                <a:latin typeface="Roboto Mono"/>
                <a:ea typeface="Roboto Mono"/>
                <a:cs typeface="Roboto Mono"/>
                <a:sym typeface="Roboto Mono"/>
              </a:rPr>
            </a:br>
            <a:r>
              <a:rPr lang="en" sz="1050" b="1">
                <a:solidFill>
                  <a:srgbClr val="B8860B"/>
                </a:solidFill>
                <a:highlight>
                  <a:srgbClr val="F7F7F7"/>
                </a:highlight>
                <a:latin typeface="Roboto Mono"/>
                <a:ea typeface="Roboto Mono"/>
                <a:cs typeface="Roboto Mono"/>
                <a:sym typeface="Roboto Mono"/>
              </a:rPr>
              <a:t>REDIS_MASTER_SERVICE_PORT</a:t>
            </a:r>
            <a:r>
              <a:rPr lang="en" sz="1050" b="1">
                <a:solidFill>
                  <a:srgbClr val="666666"/>
                </a:solidFill>
                <a:highlight>
                  <a:srgbClr val="F7F7F7"/>
                </a:highlight>
                <a:latin typeface="Roboto Mono"/>
                <a:ea typeface="Roboto Mono"/>
                <a:cs typeface="Roboto Mono"/>
                <a:sym typeface="Roboto Mono"/>
              </a:rPr>
              <a:t>=6379</a:t>
            </a:r>
            <a:br>
              <a:rPr lang="en" sz="1050" b="1">
                <a:solidFill>
                  <a:srgbClr val="303030"/>
                </a:solidFill>
                <a:highlight>
                  <a:srgbClr val="F7F7F7"/>
                </a:highlight>
                <a:latin typeface="Roboto Mono"/>
                <a:ea typeface="Roboto Mono"/>
                <a:cs typeface="Roboto Mono"/>
                <a:sym typeface="Roboto Mono"/>
              </a:rPr>
            </a:br>
            <a:r>
              <a:rPr lang="en" sz="1050" b="1">
                <a:solidFill>
                  <a:srgbClr val="B8860B"/>
                </a:solidFill>
                <a:highlight>
                  <a:srgbClr val="F7F7F7"/>
                </a:highlight>
                <a:latin typeface="Roboto Mono"/>
                <a:ea typeface="Roboto Mono"/>
                <a:cs typeface="Roboto Mono"/>
                <a:sym typeface="Roboto Mono"/>
              </a:rPr>
              <a:t>REDIS_MASTER_PORT</a:t>
            </a:r>
            <a:r>
              <a:rPr lang="en" sz="1050" b="1">
                <a:solidFill>
                  <a:srgbClr val="666666"/>
                </a:solidFill>
                <a:highlight>
                  <a:srgbClr val="F7F7F7"/>
                </a:highlight>
                <a:latin typeface="Roboto Mono"/>
                <a:ea typeface="Roboto Mono"/>
                <a:cs typeface="Roboto Mono"/>
                <a:sym typeface="Roboto Mono"/>
              </a:rPr>
              <a:t>=</a:t>
            </a:r>
            <a:r>
              <a:rPr lang="en" sz="1050" b="1">
                <a:solidFill>
                  <a:srgbClr val="303030"/>
                </a:solidFill>
                <a:highlight>
                  <a:srgbClr val="F7F7F7"/>
                </a:highlight>
                <a:latin typeface="Roboto Mono"/>
                <a:ea typeface="Roboto Mono"/>
                <a:cs typeface="Roboto Mono"/>
                <a:sym typeface="Roboto Mono"/>
              </a:rPr>
              <a:t>tcp://10.0.0.11:6379</a:t>
            </a:r>
            <a:br>
              <a:rPr lang="en" sz="1050" b="1">
                <a:solidFill>
                  <a:srgbClr val="303030"/>
                </a:solidFill>
                <a:highlight>
                  <a:srgbClr val="F7F7F7"/>
                </a:highlight>
                <a:latin typeface="Roboto Mono"/>
                <a:ea typeface="Roboto Mono"/>
                <a:cs typeface="Roboto Mono"/>
                <a:sym typeface="Roboto Mono"/>
              </a:rPr>
            </a:br>
            <a:r>
              <a:rPr lang="en" sz="1050" b="1">
                <a:solidFill>
                  <a:srgbClr val="B8860B"/>
                </a:solidFill>
                <a:highlight>
                  <a:srgbClr val="F7F7F7"/>
                </a:highlight>
                <a:latin typeface="Roboto Mono"/>
                <a:ea typeface="Roboto Mono"/>
                <a:cs typeface="Roboto Mono"/>
                <a:sym typeface="Roboto Mono"/>
              </a:rPr>
              <a:t>REDIS_MASTER_PORT_6379_TCP</a:t>
            </a:r>
            <a:r>
              <a:rPr lang="en" sz="1050" b="1">
                <a:solidFill>
                  <a:srgbClr val="666666"/>
                </a:solidFill>
                <a:highlight>
                  <a:srgbClr val="F7F7F7"/>
                </a:highlight>
                <a:latin typeface="Roboto Mono"/>
                <a:ea typeface="Roboto Mono"/>
                <a:cs typeface="Roboto Mono"/>
                <a:sym typeface="Roboto Mono"/>
              </a:rPr>
              <a:t>=</a:t>
            </a:r>
            <a:r>
              <a:rPr lang="en" sz="1050" b="1">
                <a:solidFill>
                  <a:srgbClr val="303030"/>
                </a:solidFill>
                <a:highlight>
                  <a:srgbClr val="F7F7F7"/>
                </a:highlight>
                <a:latin typeface="Roboto Mono"/>
                <a:ea typeface="Roboto Mono"/>
                <a:cs typeface="Roboto Mono"/>
                <a:sym typeface="Roboto Mono"/>
              </a:rPr>
              <a:t>tcp://10.0.0.11:6379</a:t>
            </a:r>
            <a:br>
              <a:rPr lang="en" sz="1050" b="1">
                <a:solidFill>
                  <a:srgbClr val="303030"/>
                </a:solidFill>
                <a:highlight>
                  <a:srgbClr val="F7F7F7"/>
                </a:highlight>
                <a:latin typeface="Roboto Mono"/>
                <a:ea typeface="Roboto Mono"/>
                <a:cs typeface="Roboto Mono"/>
                <a:sym typeface="Roboto Mono"/>
              </a:rPr>
            </a:br>
            <a:r>
              <a:rPr lang="en" sz="1050" b="1">
                <a:solidFill>
                  <a:srgbClr val="B8860B"/>
                </a:solidFill>
                <a:highlight>
                  <a:srgbClr val="F7F7F7"/>
                </a:highlight>
                <a:latin typeface="Roboto Mono"/>
                <a:ea typeface="Roboto Mono"/>
                <a:cs typeface="Roboto Mono"/>
                <a:sym typeface="Roboto Mono"/>
              </a:rPr>
              <a:t>REDIS_MASTER_PORT_6379_TCP_PROTO</a:t>
            </a:r>
            <a:r>
              <a:rPr lang="en" sz="1050" b="1">
                <a:solidFill>
                  <a:srgbClr val="666666"/>
                </a:solidFill>
                <a:highlight>
                  <a:srgbClr val="F7F7F7"/>
                </a:highlight>
                <a:latin typeface="Roboto Mono"/>
                <a:ea typeface="Roboto Mono"/>
                <a:cs typeface="Roboto Mono"/>
                <a:sym typeface="Roboto Mono"/>
              </a:rPr>
              <a:t>=</a:t>
            </a:r>
            <a:r>
              <a:rPr lang="en" sz="1050" b="1">
                <a:solidFill>
                  <a:srgbClr val="303030"/>
                </a:solidFill>
                <a:highlight>
                  <a:srgbClr val="F7F7F7"/>
                </a:highlight>
                <a:latin typeface="Roboto Mono"/>
                <a:ea typeface="Roboto Mono"/>
                <a:cs typeface="Roboto Mono"/>
                <a:sym typeface="Roboto Mono"/>
              </a:rPr>
              <a:t>tcp</a:t>
            </a:r>
            <a:br>
              <a:rPr lang="en" sz="1050" b="1">
                <a:solidFill>
                  <a:srgbClr val="303030"/>
                </a:solidFill>
                <a:highlight>
                  <a:srgbClr val="F7F7F7"/>
                </a:highlight>
                <a:latin typeface="Roboto Mono"/>
                <a:ea typeface="Roboto Mono"/>
                <a:cs typeface="Roboto Mono"/>
                <a:sym typeface="Roboto Mono"/>
              </a:rPr>
            </a:br>
            <a:r>
              <a:rPr lang="en" sz="1050" b="1">
                <a:solidFill>
                  <a:srgbClr val="B8860B"/>
                </a:solidFill>
                <a:highlight>
                  <a:srgbClr val="F7F7F7"/>
                </a:highlight>
                <a:latin typeface="Roboto Mono"/>
                <a:ea typeface="Roboto Mono"/>
                <a:cs typeface="Roboto Mono"/>
                <a:sym typeface="Roboto Mono"/>
              </a:rPr>
              <a:t>REDIS_MASTER_PORT_6379_TCP_PORT</a:t>
            </a:r>
            <a:r>
              <a:rPr lang="en" sz="1050" b="1">
                <a:solidFill>
                  <a:srgbClr val="666666"/>
                </a:solidFill>
                <a:highlight>
                  <a:srgbClr val="F7F7F7"/>
                </a:highlight>
                <a:latin typeface="Roboto Mono"/>
                <a:ea typeface="Roboto Mono"/>
                <a:cs typeface="Roboto Mono"/>
                <a:sym typeface="Roboto Mono"/>
              </a:rPr>
              <a:t>=6379</a:t>
            </a:r>
            <a:br>
              <a:rPr lang="en" sz="1050" b="1">
                <a:solidFill>
                  <a:srgbClr val="303030"/>
                </a:solidFill>
                <a:highlight>
                  <a:srgbClr val="F7F7F7"/>
                </a:highlight>
                <a:latin typeface="Roboto Mono"/>
                <a:ea typeface="Roboto Mono"/>
                <a:cs typeface="Roboto Mono"/>
                <a:sym typeface="Roboto Mono"/>
              </a:rPr>
            </a:br>
            <a:r>
              <a:rPr lang="en" sz="1050" b="1">
                <a:solidFill>
                  <a:srgbClr val="B8860B"/>
                </a:solidFill>
                <a:highlight>
                  <a:srgbClr val="F7F7F7"/>
                </a:highlight>
                <a:latin typeface="Roboto Mono"/>
                <a:ea typeface="Roboto Mono"/>
                <a:cs typeface="Roboto Mono"/>
                <a:sym typeface="Roboto Mono"/>
              </a:rPr>
              <a:t>REDIS_MASTER_PORT_6379_TCP_ADDR</a:t>
            </a:r>
            <a:r>
              <a:rPr lang="en" sz="1050" b="1">
                <a:solidFill>
                  <a:srgbClr val="666666"/>
                </a:solidFill>
                <a:highlight>
                  <a:srgbClr val="F7F7F7"/>
                </a:highlight>
                <a:latin typeface="Roboto Mono"/>
                <a:ea typeface="Roboto Mono"/>
                <a:cs typeface="Roboto Mono"/>
                <a:sym typeface="Roboto Mono"/>
              </a:rPr>
              <a:t>=10</a:t>
            </a:r>
            <a:r>
              <a:rPr lang="en" sz="1050" b="1">
                <a:solidFill>
                  <a:srgbClr val="303030"/>
                </a:solidFill>
                <a:highlight>
                  <a:srgbClr val="F7F7F7"/>
                </a:highlight>
                <a:latin typeface="Roboto Mono"/>
                <a:ea typeface="Roboto Mono"/>
                <a:cs typeface="Roboto Mono"/>
                <a:sym typeface="Roboto Mono"/>
              </a:rPr>
              <a:t>.0.0.11</a:t>
            </a:r>
            <a:endParaRPr sz="1050" b="1">
              <a:solidFill>
                <a:srgbClr val="303030"/>
              </a:solidFill>
              <a:highlight>
                <a:srgbClr val="F7F7F7"/>
              </a:highlight>
              <a:latin typeface="Roboto Mono"/>
              <a:ea typeface="Roboto Mono"/>
              <a:cs typeface="Roboto Mono"/>
              <a:sym typeface="Roboto Mono"/>
            </a:endParaRPr>
          </a:p>
          <a:p>
            <a:pPr marL="0" lvl="0" indent="0" algn="l" rtl="0">
              <a:spcBef>
                <a:spcPts val="1500"/>
              </a:spcBef>
              <a:spcAft>
                <a:spcPts val="160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DNS - Service Discovery (prefer)</a:t>
            </a:r>
            <a:endParaRPr/>
          </a:p>
        </p:txBody>
      </p:sp>
      <p:sp>
        <p:nvSpPr>
          <p:cNvPr id="544" name="Google Shape;544;p7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Every Service in Kubernetes Cluster gets a DNS name</a:t>
            </a:r>
            <a:endParaRPr/>
          </a:p>
          <a:p>
            <a:pPr marL="457200" lvl="0" indent="-342900" algn="l" rtl="0">
              <a:spcBef>
                <a:spcPts val="0"/>
              </a:spcBef>
              <a:spcAft>
                <a:spcPts val="0"/>
              </a:spcAft>
              <a:buSzPts val="1800"/>
              <a:buChar char="●"/>
            </a:pPr>
            <a:r>
              <a:rPr lang="en"/>
              <a:t>Format:</a:t>
            </a:r>
            <a:endParaRPr/>
          </a:p>
          <a:p>
            <a:pPr marL="914400" lvl="1" indent="-317500" algn="l" rtl="0">
              <a:spcBef>
                <a:spcPts val="0"/>
              </a:spcBef>
              <a:spcAft>
                <a:spcPts val="0"/>
              </a:spcAft>
              <a:buSzPts val="1400"/>
              <a:buChar char="○"/>
            </a:pPr>
            <a:r>
              <a:rPr lang="en"/>
              <a:t>&lt;server-name&gt;.&lt;namespace&gt;.svc.cluster.local</a:t>
            </a:r>
            <a:endParaRPr/>
          </a:p>
          <a:p>
            <a:pPr marL="0" lvl="0" indent="0" algn="l" rtl="0">
              <a:spcBef>
                <a:spcPts val="1600"/>
              </a:spcBef>
              <a:spcAft>
                <a:spcPts val="160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 Types</a:t>
            </a:r>
            <a:endParaRPr/>
          </a:p>
        </p:txBody>
      </p:sp>
      <p:sp>
        <p:nvSpPr>
          <p:cNvPr id="550" name="Google Shape;550;p79"/>
          <p:cNvSpPr txBox="1">
            <a:spLocks noGrp="1"/>
          </p:cNvSpPr>
          <p:nvPr>
            <p:ph type="body" idx="1"/>
          </p:nvPr>
        </p:nvSpPr>
        <p:spPr>
          <a:xfrm>
            <a:off x="395700" y="1538075"/>
            <a:ext cx="8222100" cy="3459600"/>
          </a:xfrm>
          <a:prstGeom prst="rect">
            <a:avLst/>
          </a:prstGeom>
        </p:spPr>
        <p:txBody>
          <a:bodyPr spcFirstLastPara="1" wrap="square" lIns="91425" tIns="91425" rIns="91425" bIns="91425" anchor="t" anchorCtr="0">
            <a:noAutofit/>
          </a:bodyPr>
          <a:lstStyle/>
          <a:p>
            <a:pPr marL="457200" lvl="0" indent="-304800" algn="l" rtl="0">
              <a:lnSpc>
                <a:spcPct val="175000"/>
              </a:lnSpc>
              <a:spcBef>
                <a:spcPts val="1500"/>
              </a:spcBef>
              <a:spcAft>
                <a:spcPts val="0"/>
              </a:spcAft>
              <a:buClr>
                <a:srgbClr val="000000"/>
              </a:buClr>
              <a:buSzPts val="1200"/>
              <a:buChar char="●"/>
            </a:pPr>
            <a:r>
              <a:rPr lang="en" sz="1050" b="1">
                <a:solidFill>
                  <a:srgbClr val="FF0000"/>
                </a:solidFill>
                <a:highlight>
                  <a:srgbClr val="F7F7F7"/>
                </a:highlight>
                <a:latin typeface="Roboto Mono"/>
                <a:ea typeface="Roboto Mono"/>
                <a:cs typeface="Roboto Mono"/>
                <a:sym typeface="Roboto Mono"/>
              </a:rPr>
              <a:t>ClusterIP</a:t>
            </a:r>
            <a:r>
              <a:rPr lang="en" sz="1200">
                <a:solidFill>
                  <a:srgbClr val="000000"/>
                </a:solidFill>
                <a:highlight>
                  <a:srgbClr val="FFFFFF"/>
                </a:highlight>
              </a:rPr>
              <a:t>: Exposes the service on a cluster-internal IP. Choosing this value makes the service only reachable from within the cluster. This is the default </a:t>
            </a:r>
            <a:r>
              <a:rPr lang="en" sz="1050" b="1">
                <a:solidFill>
                  <a:srgbClr val="303030"/>
                </a:solidFill>
                <a:highlight>
                  <a:srgbClr val="F7F7F7"/>
                </a:highlight>
                <a:latin typeface="Roboto Mono"/>
                <a:ea typeface="Roboto Mono"/>
                <a:cs typeface="Roboto Mono"/>
                <a:sym typeface="Roboto Mono"/>
              </a:rPr>
              <a:t>ServiceType</a:t>
            </a:r>
            <a:r>
              <a:rPr lang="en" sz="1200">
                <a:solidFill>
                  <a:srgbClr val="000000"/>
                </a:solidFill>
                <a:highlight>
                  <a:srgbClr val="FFFFFF"/>
                </a:highlight>
              </a:rPr>
              <a:t>.</a:t>
            </a:r>
            <a:endParaRPr sz="1200">
              <a:solidFill>
                <a:srgbClr val="000000"/>
              </a:solidFill>
              <a:highlight>
                <a:srgbClr val="FFFFFF"/>
              </a:highlight>
            </a:endParaRPr>
          </a:p>
          <a:p>
            <a:pPr marL="457200" lvl="0" indent="-304800" algn="l" rtl="0">
              <a:lnSpc>
                <a:spcPct val="175000"/>
              </a:lnSpc>
              <a:spcBef>
                <a:spcPts val="0"/>
              </a:spcBef>
              <a:spcAft>
                <a:spcPts val="0"/>
              </a:spcAft>
              <a:buClr>
                <a:srgbClr val="000000"/>
              </a:buClr>
              <a:buSzPts val="1200"/>
              <a:buChar char="●"/>
            </a:pPr>
            <a:r>
              <a:rPr lang="en" sz="1050" b="1">
                <a:solidFill>
                  <a:srgbClr val="FF0000"/>
                </a:solidFill>
                <a:highlight>
                  <a:srgbClr val="F7F7F7"/>
                </a:highlight>
                <a:latin typeface="Roboto Mono"/>
                <a:ea typeface="Roboto Mono"/>
                <a:cs typeface="Roboto Mono"/>
                <a:sym typeface="Roboto Mono"/>
              </a:rPr>
              <a:t>NodePort</a:t>
            </a:r>
            <a:r>
              <a:rPr lang="en" sz="1200">
                <a:solidFill>
                  <a:srgbClr val="000000"/>
                </a:solidFill>
                <a:highlight>
                  <a:srgbClr val="FFFFFF"/>
                </a:highlight>
              </a:rPr>
              <a:t>: Exposes the service on each Node’s IP at a static port (the </a:t>
            </a:r>
            <a:r>
              <a:rPr lang="en" sz="1050" b="1">
                <a:solidFill>
                  <a:srgbClr val="303030"/>
                </a:solidFill>
                <a:highlight>
                  <a:srgbClr val="F7F7F7"/>
                </a:highlight>
                <a:latin typeface="Roboto Mono"/>
                <a:ea typeface="Roboto Mono"/>
                <a:cs typeface="Roboto Mono"/>
                <a:sym typeface="Roboto Mono"/>
              </a:rPr>
              <a:t>NodePort</a:t>
            </a:r>
            <a:r>
              <a:rPr lang="en" sz="1200">
                <a:solidFill>
                  <a:srgbClr val="000000"/>
                </a:solidFill>
                <a:highlight>
                  <a:srgbClr val="FFFFFF"/>
                </a:highlight>
              </a:rPr>
              <a:t>). A </a:t>
            </a:r>
            <a:r>
              <a:rPr lang="en" sz="1050" b="1">
                <a:solidFill>
                  <a:srgbClr val="303030"/>
                </a:solidFill>
                <a:highlight>
                  <a:srgbClr val="F7F7F7"/>
                </a:highlight>
                <a:latin typeface="Roboto Mono"/>
                <a:ea typeface="Roboto Mono"/>
                <a:cs typeface="Roboto Mono"/>
                <a:sym typeface="Roboto Mono"/>
              </a:rPr>
              <a:t>ClusterIP</a:t>
            </a:r>
            <a:r>
              <a:rPr lang="en" sz="1200">
                <a:solidFill>
                  <a:srgbClr val="000000"/>
                </a:solidFill>
                <a:highlight>
                  <a:srgbClr val="FFFFFF"/>
                </a:highlight>
              </a:rPr>
              <a:t> service, to which the </a:t>
            </a:r>
            <a:r>
              <a:rPr lang="en" sz="1050" b="1">
                <a:solidFill>
                  <a:srgbClr val="303030"/>
                </a:solidFill>
                <a:highlight>
                  <a:srgbClr val="F7F7F7"/>
                </a:highlight>
                <a:latin typeface="Roboto Mono"/>
                <a:ea typeface="Roboto Mono"/>
                <a:cs typeface="Roboto Mono"/>
                <a:sym typeface="Roboto Mono"/>
              </a:rPr>
              <a:t>NodePort</a:t>
            </a:r>
            <a:r>
              <a:rPr lang="en" sz="1200">
                <a:solidFill>
                  <a:srgbClr val="000000"/>
                </a:solidFill>
                <a:highlight>
                  <a:srgbClr val="FFFFFF"/>
                </a:highlight>
              </a:rPr>
              <a:t> service will route, is automatically created. You’ll be able to contact the </a:t>
            </a:r>
            <a:r>
              <a:rPr lang="en" sz="1050" b="1">
                <a:solidFill>
                  <a:srgbClr val="303030"/>
                </a:solidFill>
                <a:highlight>
                  <a:srgbClr val="F7F7F7"/>
                </a:highlight>
                <a:latin typeface="Roboto Mono"/>
                <a:ea typeface="Roboto Mono"/>
                <a:cs typeface="Roboto Mono"/>
                <a:sym typeface="Roboto Mono"/>
              </a:rPr>
              <a:t>NodePort</a:t>
            </a:r>
            <a:r>
              <a:rPr lang="en" sz="1200">
                <a:solidFill>
                  <a:srgbClr val="000000"/>
                </a:solidFill>
                <a:highlight>
                  <a:srgbClr val="FFFFFF"/>
                </a:highlight>
              </a:rPr>
              <a:t> service, from outside the cluster, by requesting </a:t>
            </a:r>
            <a:r>
              <a:rPr lang="en" sz="1050" b="1">
                <a:solidFill>
                  <a:srgbClr val="303030"/>
                </a:solidFill>
                <a:highlight>
                  <a:srgbClr val="F7F7F7"/>
                </a:highlight>
                <a:latin typeface="Roboto Mono"/>
                <a:ea typeface="Roboto Mono"/>
                <a:cs typeface="Roboto Mono"/>
                <a:sym typeface="Roboto Mono"/>
              </a:rPr>
              <a:t>&lt;NodeIP&gt;:&lt;NodePort&gt;</a:t>
            </a:r>
            <a:r>
              <a:rPr lang="en" sz="1200">
                <a:solidFill>
                  <a:srgbClr val="000000"/>
                </a:solidFill>
                <a:highlight>
                  <a:srgbClr val="FFFFFF"/>
                </a:highlight>
              </a:rPr>
              <a:t>.</a:t>
            </a:r>
            <a:endParaRPr sz="1200">
              <a:solidFill>
                <a:srgbClr val="000000"/>
              </a:solidFill>
              <a:highlight>
                <a:srgbClr val="FFFFFF"/>
              </a:highlight>
            </a:endParaRPr>
          </a:p>
          <a:p>
            <a:pPr marL="457200" lvl="0" indent="-304800" algn="l" rtl="0">
              <a:lnSpc>
                <a:spcPct val="175000"/>
              </a:lnSpc>
              <a:spcBef>
                <a:spcPts val="0"/>
              </a:spcBef>
              <a:spcAft>
                <a:spcPts val="0"/>
              </a:spcAft>
              <a:buClr>
                <a:srgbClr val="000000"/>
              </a:buClr>
              <a:buSzPts val="1200"/>
              <a:buChar char="●"/>
            </a:pPr>
            <a:r>
              <a:rPr lang="en" sz="1050" b="1">
                <a:solidFill>
                  <a:srgbClr val="FF0000"/>
                </a:solidFill>
                <a:highlight>
                  <a:srgbClr val="F7F7F7"/>
                </a:highlight>
                <a:latin typeface="Roboto Mono"/>
                <a:ea typeface="Roboto Mono"/>
                <a:cs typeface="Roboto Mono"/>
                <a:sym typeface="Roboto Mono"/>
              </a:rPr>
              <a:t>LoadBalancer</a:t>
            </a:r>
            <a:r>
              <a:rPr lang="en" sz="1200">
                <a:solidFill>
                  <a:srgbClr val="000000"/>
                </a:solidFill>
                <a:highlight>
                  <a:srgbClr val="FFFFFF"/>
                </a:highlight>
              </a:rPr>
              <a:t>: Exposes the service externally using a cloud provider’s load balancer.</a:t>
            </a:r>
            <a:r>
              <a:rPr lang="en" sz="1050" b="1">
                <a:solidFill>
                  <a:srgbClr val="303030"/>
                </a:solidFill>
                <a:highlight>
                  <a:srgbClr val="F7F7F7"/>
                </a:highlight>
                <a:latin typeface="Roboto Mono"/>
                <a:ea typeface="Roboto Mono"/>
                <a:cs typeface="Roboto Mono"/>
                <a:sym typeface="Roboto Mono"/>
              </a:rPr>
              <a:t>NodePort</a:t>
            </a:r>
            <a:r>
              <a:rPr lang="en" sz="1200">
                <a:solidFill>
                  <a:srgbClr val="000000"/>
                </a:solidFill>
                <a:highlight>
                  <a:srgbClr val="FFFFFF"/>
                </a:highlight>
              </a:rPr>
              <a:t> and </a:t>
            </a:r>
            <a:r>
              <a:rPr lang="en" sz="1050" b="1">
                <a:solidFill>
                  <a:srgbClr val="303030"/>
                </a:solidFill>
                <a:highlight>
                  <a:srgbClr val="F7F7F7"/>
                </a:highlight>
                <a:latin typeface="Roboto Mono"/>
                <a:ea typeface="Roboto Mono"/>
                <a:cs typeface="Roboto Mono"/>
                <a:sym typeface="Roboto Mono"/>
              </a:rPr>
              <a:t>ClusterIP</a:t>
            </a:r>
            <a:r>
              <a:rPr lang="en" sz="1200">
                <a:solidFill>
                  <a:srgbClr val="000000"/>
                </a:solidFill>
                <a:highlight>
                  <a:srgbClr val="FFFFFF"/>
                </a:highlight>
              </a:rPr>
              <a:t> services, to which the external load balancer will route, are automatically created.</a:t>
            </a:r>
            <a:endParaRPr sz="1200">
              <a:solidFill>
                <a:srgbClr val="000000"/>
              </a:solidFill>
              <a:highlight>
                <a:srgbClr val="FFFFFF"/>
              </a:highlight>
            </a:endParaRPr>
          </a:p>
          <a:p>
            <a:pPr marL="457200" lvl="0" indent="-304800" algn="l" rtl="0">
              <a:lnSpc>
                <a:spcPct val="175000"/>
              </a:lnSpc>
              <a:spcBef>
                <a:spcPts val="0"/>
              </a:spcBef>
              <a:spcAft>
                <a:spcPts val="0"/>
              </a:spcAft>
              <a:buClr>
                <a:srgbClr val="000000"/>
              </a:buClr>
              <a:buSzPts val="1200"/>
              <a:buChar char="●"/>
            </a:pPr>
            <a:r>
              <a:rPr lang="en" sz="1050" b="1">
                <a:solidFill>
                  <a:srgbClr val="FF0000"/>
                </a:solidFill>
                <a:highlight>
                  <a:srgbClr val="F7F7F7"/>
                </a:highlight>
                <a:latin typeface="Roboto Mono"/>
                <a:ea typeface="Roboto Mono"/>
                <a:cs typeface="Roboto Mono"/>
                <a:sym typeface="Roboto Mono"/>
              </a:rPr>
              <a:t>ExternalName</a:t>
            </a:r>
            <a:r>
              <a:rPr lang="en" sz="1200">
                <a:solidFill>
                  <a:srgbClr val="000000"/>
                </a:solidFill>
                <a:highlight>
                  <a:srgbClr val="FFFFFF"/>
                </a:highlight>
              </a:rPr>
              <a:t>: Maps the service to the contents of the </a:t>
            </a:r>
            <a:r>
              <a:rPr lang="en" sz="1050" b="1">
                <a:solidFill>
                  <a:srgbClr val="303030"/>
                </a:solidFill>
                <a:highlight>
                  <a:srgbClr val="F7F7F7"/>
                </a:highlight>
                <a:latin typeface="Roboto Mono"/>
                <a:ea typeface="Roboto Mono"/>
                <a:cs typeface="Roboto Mono"/>
                <a:sym typeface="Roboto Mono"/>
              </a:rPr>
              <a:t>externalName</a:t>
            </a:r>
            <a:r>
              <a:rPr lang="en" sz="1200">
                <a:solidFill>
                  <a:srgbClr val="000000"/>
                </a:solidFill>
                <a:highlight>
                  <a:srgbClr val="FFFFFF"/>
                </a:highlight>
              </a:rPr>
              <a:t> field (e.g. </a:t>
            </a:r>
            <a:r>
              <a:rPr lang="en" sz="1050" b="1">
                <a:solidFill>
                  <a:srgbClr val="303030"/>
                </a:solidFill>
                <a:highlight>
                  <a:srgbClr val="F7F7F7"/>
                </a:highlight>
                <a:latin typeface="Roboto Mono"/>
                <a:ea typeface="Roboto Mono"/>
                <a:cs typeface="Roboto Mono"/>
                <a:sym typeface="Roboto Mono"/>
              </a:rPr>
              <a:t>foo.bar.example.com</a:t>
            </a:r>
            <a:r>
              <a:rPr lang="en" sz="1200">
                <a:solidFill>
                  <a:srgbClr val="000000"/>
                </a:solidFill>
                <a:highlight>
                  <a:srgbClr val="FFFFFF"/>
                </a:highlight>
              </a:rPr>
              <a:t>), by returning a </a:t>
            </a:r>
            <a:r>
              <a:rPr lang="en" sz="1050" b="1">
                <a:solidFill>
                  <a:srgbClr val="303030"/>
                </a:solidFill>
                <a:highlight>
                  <a:srgbClr val="F7F7F7"/>
                </a:highlight>
                <a:latin typeface="Roboto Mono"/>
                <a:ea typeface="Roboto Mono"/>
                <a:cs typeface="Roboto Mono"/>
                <a:sym typeface="Roboto Mono"/>
              </a:rPr>
              <a:t>CNAME</a:t>
            </a:r>
            <a:r>
              <a:rPr lang="en" sz="1200">
                <a:solidFill>
                  <a:srgbClr val="000000"/>
                </a:solidFill>
                <a:highlight>
                  <a:srgbClr val="FFFFFF"/>
                </a:highlight>
              </a:rPr>
              <a:t> record with its value. No proxying of any kind is set up. This requires version 1.7 or higher of </a:t>
            </a:r>
            <a:r>
              <a:rPr lang="en" sz="1050" b="1">
                <a:solidFill>
                  <a:srgbClr val="303030"/>
                </a:solidFill>
                <a:highlight>
                  <a:srgbClr val="F7F7F7"/>
                </a:highlight>
                <a:latin typeface="Roboto Mono"/>
                <a:ea typeface="Roboto Mono"/>
                <a:cs typeface="Roboto Mono"/>
                <a:sym typeface="Roboto Mono"/>
              </a:rPr>
              <a:t>kube-dns</a:t>
            </a:r>
            <a:r>
              <a:rPr lang="en" sz="1200">
                <a:solidFill>
                  <a:srgbClr val="000000"/>
                </a:solidFill>
                <a:highlight>
                  <a:srgbClr val="FFFFFF"/>
                </a:highlight>
              </a:rPr>
              <a:t>.</a:t>
            </a:r>
            <a:endParaRPr sz="1200">
              <a:solidFill>
                <a:srgbClr val="000000"/>
              </a:solidFill>
              <a:highlight>
                <a:srgbClr val="FFFFFF"/>
              </a:highlight>
            </a:endParaRPr>
          </a:p>
          <a:p>
            <a:pPr marL="0" lvl="0" indent="0" algn="l" rtl="0">
              <a:spcBef>
                <a:spcPts val="800"/>
              </a:spcBef>
              <a:spcAft>
                <a:spcPts val="160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 Discovery</a:t>
            </a:r>
            <a:endParaRPr/>
          </a:p>
        </p:txBody>
      </p:sp>
      <p:sp>
        <p:nvSpPr>
          <p:cNvPr id="556" name="Google Shape;556;p8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Both </a:t>
            </a:r>
            <a:r>
              <a:rPr lang="en">
                <a:solidFill>
                  <a:srgbClr val="FF0000"/>
                </a:solidFill>
              </a:rPr>
              <a:t>DNS entry</a:t>
            </a:r>
            <a:r>
              <a:rPr lang="en"/>
              <a:t> and </a:t>
            </a:r>
            <a:r>
              <a:rPr lang="en">
                <a:solidFill>
                  <a:srgbClr val="FF0000"/>
                </a:solidFill>
              </a:rPr>
              <a:t>Env variables</a:t>
            </a:r>
            <a:r>
              <a:rPr lang="en"/>
              <a:t> can only be used within k8s cluster for communications between different parts of applications.</a:t>
            </a:r>
            <a:endParaRPr/>
          </a:p>
          <a:p>
            <a:pPr marL="457200" lvl="0" indent="-342900" algn="l" rtl="0">
              <a:spcBef>
                <a:spcPts val="0"/>
              </a:spcBef>
              <a:spcAft>
                <a:spcPts val="0"/>
              </a:spcAft>
              <a:buSzPts val="1800"/>
              <a:buChar char="●"/>
            </a:pPr>
            <a:r>
              <a:rPr lang="en"/>
              <a:t>What about inbound traffic? (NodePort, External LB?)</a:t>
            </a:r>
            <a:endParaRPr/>
          </a:p>
          <a:p>
            <a:pPr marL="457200" lvl="0" indent="-342900" algn="l" rtl="0">
              <a:spcBef>
                <a:spcPts val="0"/>
              </a:spcBef>
              <a:spcAft>
                <a:spcPts val="0"/>
              </a:spcAft>
              <a:buSzPts val="1800"/>
              <a:buChar char="●"/>
            </a:pPr>
            <a:r>
              <a:rPr lang="en"/>
              <a:t>We need ingress</a:t>
            </a:r>
            <a:endParaRPr/>
          </a:p>
          <a:p>
            <a:pPr marL="914400" lvl="1" indent="-317500" algn="l" rtl="0">
              <a:spcBef>
                <a:spcPts val="0"/>
              </a:spcBef>
              <a:spcAft>
                <a:spcPts val="0"/>
              </a:spcAft>
              <a:buSzPts val="1400"/>
              <a:buChar char="○"/>
            </a:pPr>
            <a:r>
              <a:rPr lang="en" sz="1800"/>
              <a:t>Allow connections from outside of the cluster to visit Services within the cluster.</a:t>
            </a:r>
            <a:endParaRPr sz="1800"/>
          </a:p>
          <a:p>
            <a:pPr marL="914400" lvl="1" indent="-342900" algn="l" rtl="0">
              <a:spcBef>
                <a:spcPts val="0"/>
              </a:spcBef>
              <a:spcAft>
                <a:spcPts val="0"/>
              </a:spcAft>
              <a:buSzPts val="1800"/>
              <a:buChar char="○"/>
            </a:pPr>
            <a:r>
              <a:rPr lang="en" sz="1800"/>
              <a:t>It’s an alternative for external </a:t>
            </a:r>
            <a:r>
              <a:rPr lang="en" sz="1800">
                <a:solidFill>
                  <a:srgbClr val="FF0000"/>
                </a:solidFill>
              </a:rPr>
              <a:t>LoadBalancer</a:t>
            </a:r>
            <a:r>
              <a:rPr lang="en" sz="1800"/>
              <a:t> and </a:t>
            </a:r>
            <a:r>
              <a:rPr lang="en" sz="1800">
                <a:solidFill>
                  <a:srgbClr val="FF0000"/>
                </a:solidFill>
              </a:rPr>
              <a:t>NodePort</a:t>
            </a:r>
            <a:r>
              <a:rPr lang="en" sz="1800"/>
              <a:t> Service</a:t>
            </a:r>
            <a:endParaRPr sz="1800"/>
          </a:p>
          <a:p>
            <a:pPr marL="1371600" lvl="2" indent="-317500" algn="l" rtl="0">
              <a:spcBef>
                <a:spcPts val="0"/>
              </a:spcBef>
              <a:spcAft>
                <a:spcPts val="0"/>
              </a:spcAft>
              <a:buSzPts val="1400"/>
              <a:buChar char="■"/>
            </a:pPr>
            <a:r>
              <a:rPr lang="en"/>
              <a:t>Expose services that need to be accessible  from outside of the cluster</a:t>
            </a:r>
            <a:endParaRPr/>
          </a:p>
          <a:p>
            <a:pPr marL="457200" lvl="0" indent="0" algn="l" rtl="0">
              <a:spcBef>
                <a:spcPts val="1600"/>
              </a:spcBef>
              <a:spcAft>
                <a:spcPts val="1600"/>
              </a:spcAft>
              <a:buNone/>
            </a:pP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8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Ingress Controller and Resource Definition</a:t>
            </a:r>
            <a:endParaRPr/>
          </a:p>
        </p:txBody>
      </p:sp>
      <p:sp>
        <p:nvSpPr>
          <p:cNvPr id="562" name="Google Shape;562;p8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solidFill>
                  <a:srgbClr val="FF0000"/>
                </a:solidFill>
              </a:rPr>
              <a:t>Ingress Resource</a:t>
            </a:r>
            <a:r>
              <a:rPr lang="en"/>
              <a:t> defines routing conditions to a service</a:t>
            </a:r>
            <a:endParaRPr/>
          </a:p>
        </p:txBody>
      </p:sp>
      <p:pic>
        <p:nvPicPr>
          <p:cNvPr id="563" name="Google Shape;563;p81"/>
          <p:cNvPicPr preferRelativeResize="0"/>
          <p:nvPr/>
        </p:nvPicPr>
        <p:blipFill>
          <a:blip r:embed="rId3">
            <a:alphaModFix/>
          </a:blip>
          <a:stretch>
            <a:fillRect/>
          </a:stretch>
        </p:blipFill>
        <p:spPr>
          <a:xfrm>
            <a:off x="2728625" y="2414875"/>
            <a:ext cx="2972200" cy="26033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Ingress Controller and Resource Definition</a:t>
            </a:r>
            <a:endParaRPr/>
          </a:p>
        </p:txBody>
      </p:sp>
      <p:sp>
        <p:nvSpPr>
          <p:cNvPr id="569" name="Google Shape;569;p8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solidFill>
                  <a:srgbClr val="FF0000"/>
                </a:solidFill>
              </a:rPr>
              <a:t>Ingress controller</a:t>
            </a:r>
            <a:r>
              <a:rPr lang="en"/>
              <a:t> is a controller which watches for Ingress resources and updates its rules to satisfy routing conditions mentioned in Ingress resource</a:t>
            </a:r>
            <a:endParaRPr/>
          </a:p>
          <a:p>
            <a:pPr marL="457200" lvl="0" indent="-342900" algn="l" rtl="0">
              <a:spcBef>
                <a:spcPts val="0"/>
              </a:spcBef>
              <a:spcAft>
                <a:spcPts val="0"/>
              </a:spcAft>
              <a:buSzPts val="1800"/>
              <a:buChar char="●"/>
            </a:pPr>
            <a:r>
              <a:rPr lang="en"/>
              <a:t>Common Ingress Controllers: </a:t>
            </a:r>
            <a:endParaRPr/>
          </a:p>
          <a:p>
            <a:pPr marL="914400" lvl="1" indent="-317500" algn="l" rtl="0">
              <a:spcBef>
                <a:spcPts val="0"/>
              </a:spcBef>
              <a:spcAft>
                <a:spcPts val="0"/>
              </a:spcAft>
              <a:buSzPts val="1400"/>
              <a:buChar char="○"/>
            </a:pPr>
            <a:r>
              <a:rPr lang="en"/>
              <a:t>Nginx </a:t>
            </a:r>
            <a:endParaRPr/>
          </a:p>
          <a:p>
            <a:pPr marL="914400" lvl="1" indent="-317500" algn="l" rtl="0">
              <a:spcBef>
                <a:spcPts val="0"/>
              </a:spcBef>
              <a:spcAft>
                <a:spcPts val="0"/>
              </a:spcAft>
              <a:buSzPts val="1400"/>
              <a:buChar char="○"/>
            </a:pPr>
            <a:r>
              <a:rPr lang="en"/>
              <a:t>Traefik </a:t>
            </a:r>
            <a:endParaRPr/>
          </a:p>
          <a:p>
            <a:pPr marL="914400" lvl="1" indent="-317500" algn="l" rtl="0">
              <a:spcBef>
                <a:spcPts val="0"/>
              </a:spcBef>
              <a:spcAft>
                <a:spcPts val="0"/>
              </a:spcAft>
              <a:buSzPts val="1400"/>
              <a:buChar char="○"/>
            </a:pPr>
            <a:r>
              <a:rPr lang="en"/>
              <a:t>HAproxy </a:t>
            </a:r>
            <a:endParaRPr/>
          </a:p>
          <a:p>
            <a:pPr marL="914400" lvl="1" indent="-317500" algn="l" rtl="0">
              <a:spcBef>
                <a:spcPts val="0"/>
              </a:spcBef>
              <a:spcAft>
                <a:spcPts val="0"/>
              </a:spcAft>
              <a:buSzPts val="1400"/>
              <a:buChar char="○"/>
            </a:pPr>
            <a:r>
              <a:rPr lang="en"/>
              <a:t>Envoy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Routing in ingress</a:t>
            </a:r>
            <a:endParaRPr/>
          </a:p>
        </p:txBody>
      </p:sp>
      <p:pic>
        <p:nvPicPr>
          <p:cNvPr id="575" name="Google Shape;575;p83"/>
          <p:cNvPicPr preferRelativeResize="0"/>
          <p:nvPr/>
        </p:nvPicPr>
        <p:blipFill>
          <a:blip r:embed="rId3">
            <a:alphaModFix/>
          </a:blip>
          <a:stretch>
            <a:fillRect/>
          </a:stretch>
        </p:blipFill>
        <p:spPr>
          <a:xfrm>
            <a:off x="1618323" y="1970800"/>
            <a:ext cx="2482926" cy="2874524"/>
          </a:xfrm>
          <a:prstGeom prst="rect">
            <a:avLst/>
          </a:prstGeom>
          <a:noFill/>
          <a:ln>
            <a:noFill/>
          </a:ln>
        </p:spPr>
      </p:pic>
      <p:pic>
        <p:nvPicPr>
          <p:cNvPr id="576" name="Google Shape;576;p83"/>
          <p:cNvPicPr preferRelativeResize="0"/>
          <p:nvPr/>
        </p:nvPicPr>
        <p:blipFill>
          <a:blip r:embed="rId4">
            <a:alphaModFix/>
          </a:blip>
          <a:stretch>
            <a:fillRect/>
          </a:stretch>
        </p:blipFill>
        <p:spPr>
          <a:xfrm>
            <a:off x="4643100" y="1786632"/>
            <a:ext cx="2482925" cy="32428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Limitation of Virtualization </a:t>
            </a:r>
            <a:endParaRPr/>
          </a:p>
        </p:txBody>
      </p:sp>
      <p:sp>
        <p:nvSpPr>
          <p:cNvPr id="112" name="Google Shape;112;p2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Every VM has its own operating system,  when the amount of VM increase, the cost of them can’t be ignored.</a:t>
            </a:r>
            <a:endParaRPr/>
          </a:p>
          <a:p>
            <a:pPr marL="457200" lvl="0" indent="-342900" algn="l" rtl="0">
              <a:spcBef>
                <a:spcPts val="0"/>
              </a:spcBef>
              <a:spcAft>
                <a:spcPts val="0"/>
              </a:spcAft>
              <a:buSzPts val="1800"/>
              <a:buChar char="●"/>
            </a:pPr>
            <a:r>
              <a:rPr lang="en"/>
              <a:t>Waste of resources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84"/>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FFFFFF"/>
                </a:solidFill>
              </a:rPr>
              <a:t>Web UI</a:t>
            </a:r>
            <a:endParaRPr sz="3200">
              <a:solidFill>
                <a:srgbClr val="FFFFFF"/>
              </a:solidFill>
            </a:endParaRPr>
          </a:p>
        </p:txBody>
      </p:sp>
      <p:sp>
        <p:nvSpPr>
          <p:cNvPr id="582" name="Google Shape;582;p84"/>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Overview </a:t>
            </a:r>
            <a:endParaRPr/>
          </a:p>
        </p:txBody>
      </p:sp>
      <p:sp>
        <p:nvSpPr>
          <p:cNvPr id="588" name="Google Shape;588;p8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u="sng">
                <a:solidFill>
                  <a:schemeClr val="hlink"/>
                </a:solidFill>
                <a:hlinkClick r:id="rId3"/>
              </a:rPr>
              <a:t>https://kubernetes-master/ui</a:t>
            </a:r>
            <a:endParaRPr/>
          </a:p>
          <a:p>
            <a:pPr marL="457200" lvl="0" indent="-342900" algn="l" rtl="0">
              <a:spcBef>
                <a:spcPts val="0"/>
              </a:spcBef>
              <a:spcAft>
                <a:spcPts val="0"/>
              </a:spcAft>
              <a:buSzPts val="1800"/>
              <a:buChar char="●"/>
            </a:pPr>
            <a:r>
              <a:rPr lang="en"/>
              <a:t>Deploy manually</a:t>
            </a:r>
            <a:endParaRPr/>
          </a:p>
          <a:p>
            <a:pPr marL="914400" marR="152400" lvl="1" indent="-317500" algn="l" rtl="0">
              <a:lnSpc>
                <a:spcPct val="145000"/>
              </a:lnSpc>
              <a:spcBef>
                <a:spcPts val="0"/>
              </a:spcBef>
              <a:spcAft>
                <a:spcPts val="0"/>
              </a:spcAft>
              <a:buSzPts val="1400"/>
              <a:buChar char="○"/>
            </a:pPr>
            <a:r>
              <a:rPr lang="en" sz="1000">
                <a:solidFill>
                  <a:srgbClr val="24292E"/>
                </a:solidFill>
                <a:highlight>
                  <a:srgbClr val="F6F8FA"/>
                </a:highlight>
                <a:latin typeface="Verdana"/>
                <a:ea typeface="Verdana"/>
                <a:cs typeface="Verdana"/>
                <a:sym typeface="Verdana"/>
              </a:rPr>
              <a:t>$ kubectl apply -f </a:t>
            </a:r>
            <a:r>
              <a:rPr lang="en" sz="1000" u="sng">
                <a:solidFill>
                  <a:schemeClr val="hlink"/>
                </a:solidFill>
                <a:highlight>
                  <a:srgbClr val="F6F8FA"/>
                </a:highlight>
                <a:latin typeface="Verdana"/>
                <a:ea typeface="Verdana"/>
                <a:cs typeface="Verdana"/>
                <a:sym typeface="Verdana"/>
                <a:hlinkClick r:id="rId4"/>
              </a:rPr>
              <a:t>https://raw.githubusercontent.com/kubernetes/dashboard/master/src/deploy/recommended/kubernetes-dashboard.yaml</a:t>
            </a:r>
            <a:endParaRPr sz="1000">
              <a:solidFill>
                <a:srgbClr val="24292E"/>
              </a:solidFill>
              <a:highlight>
                <a:srgbClr val="F6F8FA"/>
              </a:highlight>
              <a:latin typeface="Verdana"/>
              <a:ea typeface="Verdana"/>
              <a:cs typeface="Verdana"/>
              <a:sym typeface="Verdana"/>
            </a:endParaRPr>
          </a:p>
          <a:p>
            <a:pPr marL="914400" marR="152400" lvl="1" indent="-292100" algn="l" rtl="0">
              <a:lnSpc>
                <a:spcPct val="145000"/>
              </a:lnSpc>
              <a:spcBef>
                <a:spcPts val="0"/>
              </a:spcBef>
              <a:spcAft>
                <a:spcPts val="0"/>
              </a:spcAft>
              <a:buClr>
                <a:srgbClr val="24292E"/>
              </a:buClr>
              <a:buSzPts val="1000"/>
              <a:buFont typeface="Verdana"/>
              <a:buChar char="○"/>
            </a:pPr>
            <a:r>
              <a:rPr lang="en" sz="1000">
                <a:solidFill>
                  <a:srgbClr val="24292E"/>
                </a:solidFill>
                <a:highlight>
                  <a:srgbClr val="F6F8FA"/>
                </a:highlight>
                <a:latin typeface="Verdana"/>
                <a:ea typeface="Verdana"/>
                <a:cs typeface="Verdana"/>
                <a:sym typeface="Verdana"/>
              </a:rPr>
              <a:t>$ kubectl config view</a:t>
            </a:r>
            <a:endParaRPr sz="1000">
              <a:solidFill>
                <a:srgbClr val="24292E"/>
              </a:solidFill>
              <a:highlight>
                <a:srgbClr val="F6F8FA"/>
              </a:highlight>
              <a:latin typeface="Verdana"/>
              <a:ea typeface="Verdana"/>
              <a:cs typeface="Verdana"/>
              <a:sym typeface="Verdana"/>
            </a:endParaRPr>
          </a:p>
          <a:p>
            <a:pPr marL="457200" lvl="0" indent="-342900" algn="l" rtl="0">
              <a:spcBef>
                <a:spcPts val="0"/>
              </a:spcBef>
              <a:spcAft>
                <a:spcPts val="0"/>
              </a:spcAft>
              <a:buSzPts val="1800"/>
              <a:buChar char="●"/>
            </a:pPr>
            <a:r>
              <a:rPr lang="en"/>
              <a:t>For minikube</a:t>
            </a:r>
            <a:endParaRPr/>
          </a:p>
          <a:p>
            <a:pPr marL="914400" lvl="1" indent="-317500" algn="l" rtl="0">
              <a:spcBef>
                <a:spcPts val="0"/>
              </a:spcBef>
              <a:spcAft>
                <a:spcPts val="0"/>
              </a:spcAft>
              <a:buSzPts val="1400"/>
              <a:buChar char="○"/>
            </a:pPr>
            <a:r>
              <a:rPr lang="en"/>
              <a:t>$ minikube dashboard</a:t>
            </a:r>
            <a:endParaRPr/>
          </a:p>
          <a:p>
            <a:pPr marL="914400" lvl="1" indent="-317500" algn="l" rtl="0">
              <a:spcBef>
                <a:spcPts val="0"/>
              </a:spcBef>
              <a:spcAft>
                <a:spcPts val="0"/>
              </a:spcAft>
              <a:buSzPts val="1400"/>
              <a:buChar char="○"/>
            </a:pPr>
            <a:r>
              <a:rPr lang="en"/>
              <a:t>$ minikube dashboard --url</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6"/>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FFFFFF"/>
                </a:solidFill>
              </a:rPr>
              <a:t>Kubernetes Storage Abstractions</a:t>
            </a:r>
            <a:endParaRPr sz="3200">
              <a:solidFill>
                <a:srgbClr val="FFFFFF"/>
              </a:solidFill>
            </a:endParaRPr>
          </a:p>
        </p:txBody>
      </p:sp>
      <p:sp>
        <p:nvSpPr>
          <p:cNvPr id="594" name="Google Shape;594;p86"/>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Overview </a:t>
            </a:r>
            <a:endParaRPr/>
          </a:p>
        </p:txBody>
      </p:sp>
      <p:sp>
        <p:nvSpPr>
          <p:cNvPr id="600" name="Google Shape;600;p8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Volumes</a:t>
            </a:r>
            <a:endParaRPr/>
          </a:p>
          <a:p>
            <a:pPr marL="914400" lvl="1" indent="-317500" algn="l" rtl="0">
              <a:spcBef>
                <a:spcPts val="0"/>
              </a:spcBef>
              <a:spcAft>
                <a:spcPts val="0"/>
              </a:spcAft>
              <a:buSzPts val="1400"/>
              <a:buChar char="○"/>
            </a:pPr>
            <a:r>
              <a:rPr lang="en" sz="1200">
                <a:solidFill>
                  <a:srgbClr val="212121"/>
                </a:solidFill>
              </a:rPr>
              <a:t>Volumes are storage accessible to containers in a Pod. Some Volume types are backed by ephemeral storage and are useful for storing configuration information and as scratch space for applications. Other Volume types are backed by durable storage.</a:t>
            </a:r>
            <a:endParaRPr/>
          </a:p>
          <a:p>
            <a:pPr marL="457200" lvl="0" indent="-342900" algn="l" rtl="0">
              <a:spcBef>
                <a:spcPts val="0"/>
              </a:spcBef>
              <a:spcAft>
                <a:spcPts val="0"/>
              </a:spcAft>
              <a:buSzPts val="1800"/>
              <a:buChar char="●"/>
            </a:pPr>
            <a:r>
              <a:rPr lang="en"/>
              <a:t>PersistentVolumes</a:t>
            </a:r>
            <a:endParaRPr/>
          </a:p>
          <a:p>
            <a:pPr marL="914400" lvl="1" indent="-317500" algn="l" rtl="0">
              <a:spcBef>
                <a:spcPts val="0"/>
              </a:spcBef>
              <a:spcAft>
                <a:spcPts val="0"/>
              </a:spcAft>
              <a:buSzPts val="1400"/>
              <a:buChar char="○"/>
            </a:pPr>
            <a:r>
              <a:rPr lang="en" sz="1200">
                <a:solidFill>
                  <a:srgbClr val="212121"/>
                </a:solidFill>
              </a:rPr>
              <a:t>Persistent Volumes are cluster resources that Pods can use for durable storage. </a:t>
            </a:r>
            <a:r>
              <a:rPr lang="en" sz="1200" b="1">
                <a:solidFill>
                  <a:srgbClr val="212121"/>
                </a:solidFill>
              </a:rPr>
              <a:t>PersistentVolumesClaims</a:t>
            </a:r>
            <a:r>
              <a:rPr lang="en" sz="1200">
                <a:solidFill>
                  <a:srgbClr val="212121"/>
                </a:solidFill>
              </a:rPr>
              <a:t> can be used to dynamically provision Persistent Volumes backed by </a:t>
            </a:r>
            <a:r>
              <a:rPr lang="en" sz="1200" u="sng">
                <a:solidFill>
                  <a:srgbClr val="1A73E8"/>
                </a:solidFill>
                <a:hlinkClick r:id="rId3">
                  <a:extLst>
                    <a:ext uri="{A12FA001-AC4F-418D-AE19-62706E023703}">
                      <ahyp:hlinkClr xmlns:ahyp="http://schemas.microsoft.com/office/drawing/2018/hyperlinkcolor" val="tx"/>
                    </a:ext>
                  </a:extLst>
                </a:hlinkClick>
              </a:rPr>
              <a:t>Compute Engine persistent disks</a:t>
            </a:r>
            <a:r>
              <a:rPr lang="en" sz="1200">
                <a:solidFill>
                  <a:srgbClr val="212121"/>
                </a:solidFill>
              </a:rPr>
              <a:t> for use in your cluster. You can also use PersistentVolumeClaims to provision other types of backing storage like NFS.</a:t>
            </a:r>
            <a:endParaRPr/>
          </a:p>
          <a:p>
            <a:pPr marL="0" lvl="0" indent="0" algn="l" rtl="0">
              <a:spcBef>
                <a:spcPts val="1600"/>
              </a:spcBef>
              <a:spcAft>
                <a:spcPts val="160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persistentVolume(PV)</a:t>
            </a:r>
            <a:endParaRPr/>
          </a:p>
        </p:txBody>
      </p:sp>
      <p:sp>
        <p:nvSpPr>
          <p:cNvPr id="606" name="Google Shape;606;p8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rgbClr val="000000"/>
                </a:solidFill>
                <a:highlight>
                  <a:srgbClr val="FFFFFF"/>
                </a:highlight>
              </a:rPr>
              <a:t>A </a:t>
            </a:r>
            <a:r>
              <a:rPr lang="en" sz="1050" b="1">
                <a:solidFill>
                  <a:srgbClr val="303030"/>
                </a:solidFill>
                <a:highlight>
                  <a:srgbClr val="F7F7F7"/>
                </a:highlight>
                <a:latin typeface="Roboto Mono"/>
                <a:ea typeface="Roboto Mono"/>
                <a:cs typeface="Roboto Mono"/>
                <a:sym typeface="Roboto Mono"/>
              </a:rPr>
              <a:t>PersistentVolume</a:t>
            </a:r>
            <a:r>
              <a:rPr lang="en" sz="1200">
                <a:solidFill>
                  <a:srgbClr val="000000"/>
                </a:solidFill>
                <a:highlight>
                  <a:srgbClr val="FFFFFF"/>
                </a:highlight>
              </a:rPr>
              <a:t> (PV) is a piece of storage in the cluster that has been provisioned by an administrator. It is a resource in the cluster just like a node is a cluster resource. PVs are volume plugins like Volumes, but have a lifecycle independent of any individual pod that uses the PV. This API object captures the details of the implementation of the storage, be that NFS, iSCSI, or a cloud-provider-specific storage system.</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persistentVolumeClaim(PVC)</a:t>
            </a:r>
            <a:endParaRPr/>
          </a:p>
        </p:txBody>
      </p:sp>
      <p:sp>
        <p:nvSpPr>
          <p:cNvPr id="612" name="Google Shape;612;p8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rgbClr val="000000"/>
                </a:solidFill>
                <a:highlight>
                  <a:srgbClr val="FFFFFF"/>
                </a:highlight>
              </a:rPr>
              <a:t>A </a:t>
            </a:r>
            <a:r>
              <a:rPr lang="en" sz="1050" b="1">
                <a:solidFill>
                  <a:srgbClr val="303030"/>
                </a:solidFill>
                <a:highlight>
                  <a:srgbClr val="F7F7F7"/>
                </a:highlight>
                <a:latin typeface="Roboto Mono"/>
                <a:ea typeface="Roboto Mono"/>
                <a:cs typeface="Roboto Mono"/>
                <a:sym typeface="Roboto Mono"/>
              </a:rPr>
              <a:t>PersistentVolumeClaim</a:t>
            </a:r>
            <a:r>
              <a:rPr lang="en" sz="1200">
                <a:solidFill>
                  <a:srgbClr val="000000"/>
                </a:solidFill>
                <a:highlight>
                  <a:srgbClr val="FFFFFF"/>
                </a:highlight>
              </a:rPr>
              <a:t> (PVC) is a request for storage by a user. It is similar to a pod. Pods consume node resources and PVCs consume PV resources. Pods can request specific levels of resources (CPU and Memory). Claims can request specific size and access modes (e.g., can be mounted once read/write or many times read-only).</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persistentVolumeClaim(PVC)</a:t>
            </a:r>
            <a:endParaRPr/>
          </a:p>
        </p:txBody>
      </p:sp>
      <p:sp>
        <p:nvSpPr>
          <p:cNvPr id="618" name="Google Shape;618;p9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rgbClr val="000000"/>
                </a:solidFill>
                <a:highlight>
                  <a:srgbClr val="FFFFFF"/>
                </a:highlight>
              </a:rPr>
              <a:t>A </a:t>
            </a:r>
            <a:r>
              <a:rPr lang="en" sz="1050" b="1">
                <a:solidFill>
                  <a:srgbClr val="303030"/>
                </a:solidFill>
                <a:highlight>
                  <a:srgbClr val="F7F7F7"/>
                </a:highlight>
                <a:latin typeface="Roboto Mono"/>
                <a:ea typeface="Roboto Mono"/>
                <a:cs typeface="Roboto Mono"/>
                <a:sym typeface="Roboto Mono"/>
              </a:rPr>
              <a:t>persistentVolumeClaim</a:t>
            </a:r>
            <a:r>
              <a:rPr lang="en" sz="1200">
                <a:solidFill>
                  <a:srgbClr val="000000"/>
                </a:solidFill>
                <a:highlight>
                  <a:srgbClr val="FFFFFF"/>
                </a:highlight>
              </a:rPr>
              <a:t> volume is used to mount a </a:t>
            </a:r>
            <a:r>
              <a:rPr lang="en" sz="1200" u="sng">
                <a:solidFill>
                  <a:schemeClr val="hlink"/>
                </a:solidFill>
                <a:highlight>
                  <a:srgbClr val="FFFFFF"/>
                </a:highlight>
                <a:hlinkClick r:id="rId3"/>
              </a:rPr>
              <a:t>PersistentVolume</a:t>
            </a:r>
            <a:r>
              <a:rPr lang="en" sz="1200">
                <a:solidFill>
                  <a:srgbClr val="000000"/>
                </a:solidFill>
                <a:highlight>
                  <a:srgbClr val="FFFFFF"/>
                </a:highlight>
              </a:rPr>
              <a:t> into a Pod. PersistentVolumes are a way for users to “claim” durable storage (such as a GCE PersistentDisk or an iSCSI volume) without knowing the details of the particular cloud environment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1"/>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Secret</a:t>
            </a:r>
            <a:endParaRPr/>
          </a:p>
        </p:txBody>
      </p:sp>
      <p:sp>
        <p:nvSpPr>
          <p:cNvPr id="624" name="Google Shape;624;p91"/>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9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Overview </a:t>
            </a:r>
            <a:endParaRPr/>
          </a:p>
        </p:txBody>
      </p:sp>
      <p:sp>
        <p:nvSpPr>
          <p:cNvPr id="630" name="Google Shape;630;p9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14325" algn="l" rtl="0">
              <a:spcBef>
                <a:spcPts val="0"/>
              </a:spcBef>
              <a:spcAft>
                <a:spcPts val="0"/>
              </a:spcAft>
              <a:buClr>
                <a:srgbClr val="404040"/>
              </a:buClr>
              <a:buSzPts val="1350"/>
              <a:buFont typeface="Lora"/>
              <a:buChar char="●"/>
            </a:pPr>
            <a:r>
              <a:rPr lang="en" sz="1350">
                <a:solidFill>
                  <a:srgbClr val="404040"/>
                </a:solidFill>
                <a:latin typeface="Lora"/>
                <a:ea typeface="Lora"/>
                <a:cs typeface="Lora"/>
                <a:sym typeface="Lora"/>
              </a:rPr>
              <a:t>Secrets are namespaced objects, that is, exist in the context of a namespace</a:t>
            </a:r>
            <a:endParaRPr sz="1350">
              <a:solidFill>
                <a:srgbClr val="404040"/>
              </a:solidFill>
              <a:latin typeface="Lora"/>
              <a:ea typeface="Lora"/>
              <a:cs typeface="Lora"/>
              <a:sym typeface="Lora"/>
            </a:endParaRPr>
          </a:p>
          <a:p>
            <a:pPr marL="457200" lvl="0" indent="-314325" algn="l" rtl="0">
              <a:spcBef>
                <a:spcPts val="0"/>
              </a:spcBef>
              <a:spcAft>
                <a:spcPts val="0"/>
              </a:spcAft>
              <a:buClr>
                <a:srgbClr val="404040"/>
              </a:buClr>
              <a:buSzPts val="1350"/>
              <a:buFont typeface="Lora"/>
              <a:buChar char="●"/>
            </a:pPr>
            <a:r>
              <a:rPr lang="en" sz="1350">
                <a:solidFill>
                  <a:srgbClr val="404040"/>
                </a:solidFill>
                <a:latin typeface="Lora"/>
                <a:ea typeface="Lora"/>
                <a:cs typeface="Lora"/>
                <a:sym typeface="Lora"/>
              </a:rPr>
              <a:t>You can access them via a </a:t>
            </a:r>
            <a:r>
              <a:rPr lang="en" sz="1350">
                <a:solidFill>
                  <a:srgbClr val="FF0000"/>
                </a:solidFill>
                <a:latin typeface="Lora"/>
                <a:ea typeface="Lora"/>
                <a:cs typeface="Lora"/>
                <a:sym typeface="Lora"/>
              </a:rPr>
              <a:t>volume</a:t>
            </a:r>
            <a:r>
              <a:rPr lang="en" sz="1350">
                <a:solidFill>
                  <a:srgbClr val="404040"/>
                </a:solidFill>
                <a:latin typeface="Lora"/>
                <a:ea typeface="Lora"/>
                <a:cs typeface="Lora"/>
                <a:sym typeface="Lora"/>
              </a:rPr>
              <a:t> or an </a:t>
            </a:r>
            <a:r>
              <a:rPr lang="en" sz="1350">
                <a:solidFill>
                  <a:srgbClr val="FF0000"/>
                </a:solidFill>
                <a:latin typeface="Lora"/>
                <a:ea typeface="Lora"/>
                <a:cs typeface="Lora"/>
                <a:sym typeface="Lora"/>
              </a:rPr>
              <a:t>environment variable</a:t>
            </a:r>
            <a:r>
              <a:rPr lang="en" sz="1350">
                <a:solidFill>
                  <a:srgbClr val="404040"/>
                </a:solidFill>
                <a:latin typeface="Lora"/>
                <a:ea typeface="Lora"/>
                <a:cs typeface="Lora"/>
                <a:sym typeface="Lora"/>
              </a:rPr>
              <a:t> from a container running in a pod</a:t>
            </a:r>
            <a:endParaRPr sz="1350">
              <a:solidFill>
                <a:srgbClr val="404040"/>
              </a:solidFill>
              <a:latin typeface="Lora"/>
              <a:ea typeface="Lora"/>
              <a:cs typeface="Lora"/>
              <a:sym typeface="Lora"/>
            </a:endParaRPr>
          </a:p>
          <a:p>
            <a:pPr marL="457200" lvl="0" indent="-314325" algn="l" rtl="0">
              <a:spcBef>
                <a:spcPts val="0"/>
              </a:spcBef>
              <a:spcAft>
                <a:spcPts val="0"/>
              </a:spcAft>
              <a:buClr>
                <a:srgbClr val="404040"/>
              </a:buClr>
              <a:buSzPts val="1350"/>
              <a:buFont typeface="Lora"/>
              <a:buChar char="●"/>
            </a:pPr>
            <a:r>
              <a:rPr lang="en" sz="1350">
                <a:solidFill>
                  <a:srgbClr val="404040"/>
                </a:solidFill>
                <a:latin typeface="Lora"/>
                <a:ea typeface="Lora"/>
                <a:cs typeface="Lora"/>
                <a:sym typeface="Lora"/>
              </a:rPr>
              <a:t>The secret data on nodes is stored in </a:t>
            </a:r>
            <a:r>
              <a:rPr lang="en" sz="1350" u="sng">
                <a:solidFill>
                  <a:srgbClr val="008AFF"/>
                </a:solidFill>
                <a:latin typeface="Lora"/>
                <a:ea typeface="Lora"/>
                <a:cs typeface="Lora"/>
                <a:sym typeface="Lora"/>
                <a:hlinkClick r:id="rId3">
                  <a:extLst>
                    <a:ext uri="{A12FA001-AC4F-418D-AE19-62706E023703}">
                      <ahyp:hlinkClr xmlns:ahyp="http://schemas.microsoft.com/office/drawing/2018/hyperlinkcolor" val="tx"/>
                    </a:ext>
                  </a:extLst>
                </a:hlinkClick>
              </a:rPr>
              <a:t>tmpfs</a:t>
            </a:r>
            <a:r>
              <a:rPr lang="en" sz="1350">
                <a:solidFill>
                  <a:srgbClr val="404040"/>
                </a:solidFill>
                <a:latin typeface="Lora"/>
                <a:ea typeface="Lora"/>
                <a:cs typeface="Lora"/>
                <a:sym typeface="Lora"/>
              </a:rPr>
              <a:t> volumes</a:t>
            </a:r>
            <a:endParaRPr sz="1350">
              <a:solidFill>
                <a:srgbClr val="404040"/>
              </a:solidFill>
              <a:latin typeface="Lora"/>
              <a:ea typeface="Lora"/>
              <a:cs typeface="Lora"/>
              <a:sym typeface="Lora"/>
            </a:endParaRPr>
          </a:p>
          <a:p>
            <a:pPr marL="457200" lvl="0" indent="-314325" algn="l" rtl="0">
              <a:spcBef>
                <a:spcPts val="0"/>
              </a:spcBef>
              <a:spcAft>
                <a:spcPts val="0"/>
              </a:spcAft>
              <a:buClr>
                <a:srgbClr val="404040"/>
              </a:buClr>
              <a:buSzPts val="1350"/>
              <a:buFont typeface="Lora"/>
              <a:buChar char="●"/>
            </a:pPr>
            <a:r>
              <a:rPr lang="en" sz="1350">
                <a:solidFill>
                  <a:srgbClr val="404040"/>
                </a:solidFill>
                <a:latin typeface="Lora"/>
                <a:ea typeface="Lora"/>
                <a:cs typeface="Lora"/>
                <a:sym typeface="Lora"/>
              </a:rPr>
              <a:t>A per-secret size limit of 1MB exists</a:t>
            </a:r>
            <a:endParaRPr sz="1350">
              <a:solidFill>
                <a:srgbClr val="404040"/>
              </a:solidFill>
              <a:latin typeface="Lora"/>
              <a:ea typeface="Lora"/>
              <a:cs typeface="Lora"/>
              <a:sym typeface="Lora"/>
            </a:endParaRPr>
          </a:p>
          <a:p>
            <a:pPr marL="457200" lvl="0" indent="-314325" algn="l" rtl="0">
              <a:spcBef>
                <a:spcPts val="0"/>
              </a:spcBef>
              <a:spcAft>
                <a:spcPts val="0"/>
              </a:spcAft>
              <a:buClr>
                <a:srgbClr val="404040"/>
              </a:buClr>
              <a:buSzPts val="1350"/>
              <a:buFont typeface="Lora"/>
              <a:buChar char="●"/>
            </a:pPr>
            <a:r>
              <a:rPr lang="en" sz="1350">
                <a:solidFill>
                  <a:srgbClr val="404040"/>
                </a:solidFill>
                <a:latin typeface="Lora"/>
                <a:ea typeface="Lora"/>
                <a:cs typeface="Lora"/>
                <a:sym typeface="Lora"/>
              </a:rPr>
              <a:t>The API server stores secrets as plaintext in etcd</a:t>
            </a:r>
            <a:endParaRPr sz="1350">
              <a:solidFill>
                <a:srgbClr val="404040"/>
              </a:solidFill>
              <a:latin typeface="Lora"/>
              <a:ea typeface="Lora"/>
              <a:cs typeface="Lora"/>
              <a:sym typeface="Lora"/>
            </a:endParaRPr>
          </a:p>
          <a:p>
            <a:pPr marL="0" lvl="0" indent="0" algn="l" rtl="0">
              <a:spcBef>
                <a:spcPts val="800"/>
              </a:spcBef>
              <a:spcAft>
                <a:spcPts val="160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9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Secret</a:t>
            </a:r>
            <a:endParaRPr/>
          </a:p>
        </p:txBody>
      </p:sp>
      <p:pic>
        <p:nvPicPr>
          <p:cNvPr id="636" name="Google Shape;636;p93"/>
          <p:cNvPicPr preferRelativeResize="0"/>
          <p:nvPr/>
        </p:nvPicPr>
        <p:blipFill>
          <a:blip r:embed="rId3">
            <a:alphaModFix/>
          </a:blip>
          <a:stretch>
            <a:fillRect/>
          </a:stretch>
        </p:blipFill>
        <p:spPr>
          <a:xfrm>
            <a:off x="1172075" y="1746825"/>
            <a:ext cx="6921400" cy="3332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Container?</a:t>
            </a:r>
            <a:endParaRPr/>
          </a:p>
        </p:txBody>
      </p:sp>
      <p:pic>
        <p:nvPicPr>
          <p:cNvPr id="118" name="Google Shape;118;p21"/>
          <p:cNvPicPr preferRelativeResize="0"/>
          <p:nvPr/>
        </p:nvPicPr>
        <p:blipFill>
          <a:blip r:embed="rId3">
            <a:alphaModFix/>
          </a:blip>
          <a:stretch>
            <a:fillRect/>
          </a:stretch>
        </p:blipFill>
        <p:spPr>
          <a:xfrm>
            <a:off x="1063200" y="1738275"/>
            <a:ext cx="7222223" cy="33322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secret</a:t>
            </a:r>
            <a:endParaRPr/>
          </a:p>
        </p:txBody>
      </p:sp>
      <p:pic>
        <p:nvPicPr>
          <p:cNvPr id="642" name="Google Shape;642;p94"/>
          <p:cNvPicPr preferRelativeResize="0"/>
          <p:nvPr/>
        </p:nvPicPr>
        <p:blipFill>
          <a:blip r:embed="rId3">
            <a:alphaModFix/>
          </a:blip>
          <a:stretch>
            <a:fillRect/>
          </a:stretch>
        </p:blipFill>
        <p:spPr>
          <a:xfrm>
            <a:off x="941950" y="1738800"/>
            <a:ext cx="7260109" cy="333227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configMap</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Overview </a:t>
            </a:r>
            <a:endParaRPr/>
          </a:p>
        </p:txBody>
      </p:sp>
      <p:sp>
        <p:nvSpPr>
          <p:cNvPr id="653" name="Google Shape;653;p9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Configuration parameters can be put in configMap</a:t>
            </a:r>
            <a:endParaRPr/>
          </a:p>
          <a:p>
            <a:pPr marL="457200" lvl="0" indent="-342900" algn="l" rtl="0">
              <a:spcBef>
                <a:spcPts val="0"/>
              </a:spcBef>
              <a:spcAft>
                <a:spcPts val="0"/>
              </a:spcAft>
              <a:buSzPts val="1800"/>
              <a:buChar char="●"/>
            </a:pPr>
            <a:r>
              <a:rPr lang="en"/>
              <a:t>The configMap key-value pairs can be read by app:</a:t>
            </a:r>
            <a:endParaRPr/>
          </a:p>
          <a:p>
            <a:pPr marL="914400" lvl="1" indent="-317500" algn="l" rtl="0">
              <a:spcBef>
                <a:spcPts val="0"/>
              </a:spcBef>
              <a:spcAft>
                <a:spcPts val="0"/>
              </a:spcAft>
              <a:buSzPts val="1400"/>
              <a:buChar char="○"/>
            </a:pPr>
            <a:r>
              <a:rPr lang="en"/>
              <a:t>Environment variables</a:t>
            </a:r>
            <a:endParaRPr/>
          </a:p>
          <a:p>
            <a:pPr marL="914400" lvl="1" indent="-317500" algn="l" rtl="0">
              <a:spcBef>
                <a:spcPts val="0"/>
              </a:spcBef>
              <a:spcAft>
                <a:spcPts val="0"/>
              </a:spcAft>
              <a:buSzPts val="1400"/>
              <a:buChar char="○"/>
            </a:pPr>
            <a:r>
              <a:rPr lang="en"/>
              <a:t>Volumes</a:t>
            </a:r>
            <a:endParaRPr/>
          </a:p>
          <a:p>
            <a:pPr marL="0" lvl="0" indent="0" algn="l" rtl="0">
              <a:spcBef>
                <a:spcPts val="1600"/>
              </a:spcBef>
              <a:spcAft>
                <a:spcPts val="160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9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Create </a:t>
            </a:r>
            <a:endParaRPr/>
          </a:p>
        </p:txBody>
      </p:sp>
      <p:pic>
        <p:nvPicPr>
          <p:cNvPr id="659" name="Google Shape;659;p97"/>
          <p:cNvPicPr preferRelativeResize="0"/>
          <p:nvPr/>
        </p:nvPicPr>
        <p:blipFill>
          <a:blip r:embed="rId3">
            <a:alphaModFix/>
          </a:blip>
          <a:stretch>
            <a:fillRect/>
          </a:stretch>
        </p:blipFill>
        <p:spPr>
          <a:xfrm>
            <a:off x="1593063" y="1765975"/>
            <a:ext cx="6071619" cy="33322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9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665" name="Google Shape;665;p9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Container?</a:t>
            </a:r>
            <a:endParaRPr/>
          </a:p>
        </p:txBody>
      </p:sp>
      <p:sp>
        <p:nvSpPr>
          <p:cNvPr id="124" name="Google Shape;124;p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5" name="Google Shape;125;p22"/>
          <p:cNvPicPr preferRelativeResize="0"/>
          <p:nvPr/>
        </p:nvPicPr>
        <p:blipFill>
          <a:blip r:embed="rId3">
            <a:alphaModFix/>
          </a:blip>
          <a:stretch>
            <a:fillRect/>
          </a:stretch>
        </p:blipFill>
        <p:spPr>
          <a:xfrm>
            <a:off x="933875" y="1837400"/>
            <a:ext cx="6889599" cy="3075949"/>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2060</Words>
  <Application>Microsoft Macintosh PowerPoint</Application>
  <PresentationFormat>On-screen Show (16:9)</PresentationFormat>
  <Paragraphs>239</Paragraphs>
  <Slides>84</Slides>
  <Notes>84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Merriweather</vt:lpstr>
      <vt:lpstr>Lora</vt:lpstr>
      <vt:lpstr>Roboto</vt:lpstr>
      <vt:lpstr>Roboto Mono</vt:lpstr>
      <vt:lpstr>Arial</vt:lpstr>
      <vt:lpstr>Verdana</vt:lpstr>
      <vt:lpstr>Comic Sans MS</vt:lpstr>
      <vt:lpstr>Material</vt:lpstr>
      <vt:lpstr>PowerPoint Presentation</vt:lpstr>
      <vt:lpstr>Container Technology</vt:lpstr>
      <vt:lpstr>A bit of History</vt:lpstr>
      <vt:lpstr>Long Long Time Ago</vt:lpstr>
      <vt:lpstr>Virtualization</vt:lpstr>
      <vt:lpstr>The Advantage of Virtualization </vt:lpstr>
      <vt:lpstr>The Limitation of Virtualization </vt:lpstr>
      <vt:lpstr>Why Container?</vt:lpstr>
      <vt:lpstr>Why Container?</vt:lpstr>
      <vt:lpstr>What is Container</vt:lpstr>
      <vt:lpstr>Difference between Container and VM</vt:lpstr>
      <vt:lpstr>Container + VM</vt:lpstr>
      <vt:lpstr>Container Orchestration</vt:lpstr>
      <vt:lpstr>What is Container Orchestration</vt:lpstr>
      <vt:lpstr>What is Container Orchestration</vt:lpstr>
      <vt:lpstr>Orchestration Layer</vt:lpstr>
      <vt:lpstr>Solutions</vt:lpstr>
      <vt:lpstr>Kubernetes Introduction</vt:lpstr>
      <vt:lpstr>What is Kubernetes</vt:lpstr>
      <vt:lpstr>Kubernetes Architecture</vt:lpstr>
      <vt:lpstr>Master  Node</vt:lpstr>
      <vt:lpstr>Worker Node</vt:lpstr>
      <vt:lpstr>Pod</vt:lpstr>
      <vt:lpstr>Pod Overview</vt:lpstr>
      <vt:lpstr>Pod Definition</vt:lpstr>
      <vt:lpstr>Create Pod</vt:lpstr>
      <vt:lpstr>Pod Operation</vt:lpstr>
      <vt:lpstr>Namespace</vt:lpstr>
      <vt:lpstr>Namespaces</vt:lpstr>
      <vt:lpstr>Get and Create Namespaces</vt:lpstr>
      <vt:lpstr>Filter pod with namespace</vt:lpstr>
      <vt:lpstr>Create Pod with namespace</vt:lpstr>
      <vt:lpstr>Deployment</vt:lpstr>
      <vt:lpstr>Controller</vt:lpstr>
      <vt:lpstr>Writing Controllers</vt:lpstr>
      <vt:lpstr>Deployment</vt:lpstr>
      <vt:lpstr>demo</vt:lpstr>
      <vt:lpstr>Cluster Basic Network</vt:lpstr>
      <vt:lpstr>Pod - Pod Networking</vt:lpstr>
      <vt:lpstr>Service</vt:lpstr>
      <vt:lpstr>Pod Network</vt:lpstr>
      <vt:lpstr>Why don’t use Pod IP directly</vt:lpstr>
      <vt:lpstr>Pod, Service and Label</vt:lpstr>
      <vt:lpstr>Pod, Service and Label</vt:lpstr>
      <vt:lpstr>Service Types</vt:lpstr>
      <vt:lpstr>ClusterIP</vt:lpstr>
      <vt:lpstr>ClusterIP</vt:lpstr>
      <vt:lpstr>Create ClusterIP Service</vt:lpstr>
      <vt:lpstr>Service Creation</vt:lpstr>
      <vt:lpstr>How does that work?</vt:lpstr>
      <vt:lpstr>How does that work?</vt:lpstr>
      <vt:lpstr>How does that work?</vt:lpstr>
      <vt:lpstr>How does that work?</vt:lpstr>
      <vt:lpstr>Health Check</vt:lpstr>
      <vt:lpstr>Why we need Health Check?</vt:lpstr>
      <vt:lpstr>Liveness Probe</vt:lpstr>
      <vt:lpstr>Readiness Probe</vt:lpstr>
      <vt:lpstr>Probe Type</vt:lpstr>
      <vt:lpstr>Health Check Reference</vt:lpstr>
      <vt:lpstr>Service Discovery</vt:lpstr>
      <vt:lpstr>PowerPoint Presentation</vt:lpstr>
      <vt:lpstr>Service Discovery</vt:lpstr>
      <vt:lpstr>Env var - Service Discovery</vt:lpstr>
      <vt:lpstr>DNS - Service Discovery (prefer)</vt:lpstr>
      <vt:lpstr>Service Types</vt:lpstr>
      <vt:lpstr>Service Discovery</vt:lpstr>
      <vt:lpstr>Ingress Controller and Resource Definition</vt:lpstr>
      <vt:lpstr>Ingress Controller and Resource Definition</vt:lpstr>
      <vt:lpstr>Routing in ingress</vt:lpstr>
      <vt:lpstr>Web UI</vt:lpstr>
      <vt:lpstr>Overview </vt:lpstr>
      <vt:lpstr>Kubernetes Storage Abstractions</vt:lpstr>
      <vt:lpstr>Overview </vt:lpstr>
      <vt:lpstr>persistentVolume(PV)</vt:lpstr>
      <vt:lpstr>persistentVolumeClaim(PVC)</vt:lpstr>
      <vt:lpstr>persistentVolumeClaim(PVC)</vt:lpstr>
      <vt:lpstr>Secret</vt:lpstr>
      <vt:lpstr>Overview </vt:lpstr>
      <vt:lpstr>Create Secret</vt:lpstr>
      <vt:lpstr>Create secret</vt:lpstr>
      <vt:lpstr>configMap</vt:lpstr>
      <vt:lpstr>Overview </vt:lpstr>
      <vt:lpstr>Create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陳立穎</cp:lastModifiedBy>
  <cp:revision>2</cp:revision>
  <dcterms:modified xsi:type="dcterms:W3CDTF">2021-07-25T15:51:14Z</dcterms:modified>
</cp:coreProperties>
</file>